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WHAT IS IAG?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891200" y="3482935"/>
            <a:ext cx="9755187" cy="550333"/>
          </a:xfrm>
        </p:spPr>
        <p:txBody>
          <a:bodyPr/>
          <a:lstStyle/>
          <a:p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Information, Advice &amp; Guidance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666">
            <a:off x="8161046" y="4490464"/>
            <a:ext cx="3013656" cy="128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48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3862" y="1828800"/>
            <a:ext cx="10684276" cy="23437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GB" altLang="en-US" sz="3600" dirty="0"/>
          </a:p>
          <a:p>
            <a:r>
              <a:rPr lang="en-GB" altLang="en-US" sz="3600" dirty="0"/>
              <a:t>Guidance helps people make decisions about learning, work and life options.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058" y="685800"/>
            <a:ext cx="3255884" cy="1151965"/>
          </a:xfrm>
        </p:spPr>
        <p:txBody>
          <a:bodyPr/>
          <a:lstStyle/>
          <a:p>
            <a:r>
              <a:rPr lang="en-GB" dirty="0"/>
              <a:t>Guidance</a:t>
            </a:r>
          </a:p>
        </p:txBody>
      </p:sp>
    </p:spTree>
    <p:extLst>
      <p:ext uri="{BB962C8B-B14F-4D97-AF65-F5344CB8AC3E}">
        <p14:creationId xmlns:p14="http://schemas.microsoft.com/office/powerpoint/2010/main" val="2249793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007528" y="533400"/>
            <a:ext cx="4176944" cy="1011315"/>
          </a:xfrm>
        </p:spPr>
        <p:txBody>
          <a:bodyPr/>
          <a:lstStyle/>
          <a:p>
            <a:pPr eaLnBrk="1" hangingPunct="1"/>
            <a:r>
              <a:rPr lang="en-GB" altLang="en-US" dirty="0"/>
              <a:t>Signposting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8301" y="1828801"/>
            <a:ext cx="10675398" cy="37108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3600" dirty="0"/>
              <a:t>Signposting is about linking people to appropriate organisations or information.</a:t>
            </a:r>
          </a:p>
          <a:p>
            <a:r>
              <a:rPr lang="en-GB" altLang="en-US" sz="3600" dirty="0"/>
              <a:t>As a Rep you won’t always have the answer.</a:t>
            </a:r>
          </a:p>
        </p:txBody>
      </p:sp>
    </p:spTree>
    <p:extLst>
      <p:ext uri="{BB962C8B-B14F-4D97-AF65-F5344CB8AC3E}">
        <p14:creationId xmlns:p14="http://schemas.microsoft.com/office/powerpoint/2010/main" val="2486284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069672" y="320336"/>
            <a:ext cx="4052656" cy="1011315"/>
          </a:xfrm>
        </p:spPr>
        <p:txBody>
          <a:bodyPr/>
          <a:lstStyle/>
          <a:p>
            <a:pPr eaLnBrk="1" hangingPunct="1"/>
            <a:r>
              <a:rPr lang="en-GB" altLang="en-US" dirty="0"/>
              <a:t>Signposting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58301" y="1828800"/>
            <a:ext cx="10675398" cy="37463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GB" altLang="en-US" sz="3600" dirty="0"/>
              <a:t>It can be:</a:t>
            </a:r>
          </a:p>
          <a:p>
            <a:pPr>
              <a:lnSpc>
                <a:spcPct val="90000"/>
              </a:lnSpc>
            </a:pPr>
            <a:endParaRPr lang="en-GB" altLang="en-US" sz="3600" dirty="0"/>
          </a:p>
          <a:p>
            <a:pPr>
              <a:lnSpc>
                <a:spcPct val="90000"/>
              </a:lnSpc>
            </a:pPr>
            <a:r>
              <a:rPr lang="en-GB" altLang="en-US" sz="3600" dirty="0"/>
              <a:t>Internal – to another Rep or colleague</a:t>
            </a:r>
          </a:p>
          <a:p>
            <a:pPr>
              <a:lnSpc>
                <a:spcPct val="90000"/>
              </a:lnSpc>
            </a:pPr>
            <a:endParaRPr lang="en-GB" altLang="en-US" sz="3600" dirty="0"/>
          </a:p>
          <a:p>
            <a:pPr>
              <a:lnSpc>
                <a:spcPct val="90000"/>
              </a:lnSpc>
            </a:pPr>
            <a:r>
              <a:rPr lang="en-GB" altLang="en-US" sz="3600" dirty="0"/>
              <a:t>External – to other complementary services, Unite or our legal team.</a:t>
            </a:r>
          </a:p>
        </p:txBody>
      </p:sp>
    </p:spTree>
    <p:extLst>
      <p:ext uri="{BB962C8B-B14F-4D97-AF65-F5344CB8AC3E}">
        <p14:creationId xmlns:p14="http://schemas.microsoft.com/office/powerpoint/2010/main" val="3785284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212977" y="533400"/>
            <a:ext cx="5766047" cy="1143000"/>
          </a:xfrm>
        </p:spPr>
        <p:txBody>
          <a:bodyPr/>
          <a:lstStyle/>
          <a:p>
            <a:r>
              <a:rPr lang="en-GB" altLang="en-US" dirty="0"/>
              <a:t>What don’t we do?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38526" y="1828801"/>
            <a:ext cx="7514948" cy="25745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/>
              <a:t>We don’t tell people what to do</a:t>
            </a:r>
          </a:p>
          <a:p>
            <a:r>
              <a:rPr lang="en-GB" altLang="en-US" dirty="0"/>
              <a:t>We don’t make their decisions for them</a:t>
            </a:r>
          </a:p>
          <a:p>
            <a:r>
              <a:rPr lang="en-GB" altLang="en-US" dirty="0"/>
              <a:t>We don’t take over </a:t>
            </a:r>
          </a:p>
          <a:p>
            <a:endParaRPr lang="en-GB" altLang="en-US" dirty="0"/>
          </a:p>
          <a:p>
            <a:r>
              <a:rPr lang="en-GB" altLang="en-US" dirty="0"/>
              <a:t>The member makes the decisions we just support that process!</a:t>
            </a:r>
          </a:p>
        </p:txBody>
      </p:sp>
    </p:spTree>
    <p:extLst>
      <p:ext uri="{BB962C8B-B14F-4D97-AF65-F5344CB8AC3E}">
        <p14:creationId xmlns:p14="http://schemas.microsoft.com/office/powerpoint/2010/main" val="174051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556029" y="125027"/>
            <a:ext cx="7079942" cy="1143000"/>
          </a:xfrm>
        </p:spPr>
        <p:txBody>
          <a:bodyPr/>
          <a:lstStyle/>
          <a:p>
            <a:pPr eaLnBrk="1" hangingPunct="1"/>
            <a:r>
              <a:rPr lang="en-GB" altLang="en-US" sz="3600"/>
              <a:t> INFORMATION, ADVICE AND GUIDANCE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319656" y="1707765"/>
            <a:ext cx="5552689" cy="37875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3600" dirty="0"/>
              <a:t>What is IAG?</a:t>
            </a:r>
          </a:p>
          <a:p>
            <a:pPr>
              <a:defRPr/>
            </a:pPr>
            <a:r>
              <a:rPr lang="en-GB" altLang="en-US" sz="3600" dirty="0"/>
              <a:t>What are the benefits?</a:t>
            </a:r>
          </a:p>
          <a:p>
            <a:pPr>
              <a:defRPr/>
            </a:pPr>
            <a:r>
              <a:rPr lang="en-GB" altLang="en-US" sz="3600" dirty="0"/>
              <a:t>Who is IAG for?</a:t>
            </a:r>
          </a:p>
          <a:p>
            <a:pPr>
              <a:defRPr/>
            </a:pPr>
            <a:r>
              <a:rPr lang="en-GB" altLang="en-US" sz="3600" dirty="0"/>
              <a:t>How can IAG be built in?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193162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99461" y="62883"/>
            <a:ext cx="8993079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dirty="0"/>
              <a:t>What is Information, Advice and Guidance?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89625" y="1544268"/>
            <a:ext cx="11012750" cy="40131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/>
              <a:t>IAG is about:</a:t>
            </a:r>
          </a:p>
          <a:p>
            <a:r>
              <a:rPr lang="en-GB" altLang="en-US" sz="2800" dirty="0"/>
              <a:t>Supporting people to make choices about learning, work or life in general.</a:t>
            </a:r>
          </a:p>
          <a:p>
            <a:r>
              <a:rPr lang="en-GB" altLang="en-US" sz="2800" dirty="0"/>
              <a:t>It could be a member wanting to take out a grievance or facing a disciplinary</a:t>
            </a:r>
          </a:p>
          <a:p>
            <a:r>
              <a:rPr lang="en-GB" altLang="en-US" sz="2800" dirty="0"/>
              <a:t>Or someone wanting to take up learning, its not always the bad things!</a:t>
            </a:r>
          </a:p>
        </p:txBody>
      </p:sp>
    </p:spTree>
    <p:extLst>
      <p:ext uri="{BB962C8B-B14F-4D97-AF65-F5344CB8AC3E}">
        <p14:creationId xmlns:p14="http://schemas.microsoft.com/office/powerpoint/2010/main" val="638391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501805" y="151660"/>
            <a:ext cx="918839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altLang="en-US" dirty="0"/>
              <a:t>What is Information, Advice and Guidance?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22294" y="1393795"/>
            <a:ext cx="10547412" cy="34889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GB" altLang="en-US" dirty="0"/>
          </a:p>
          <a:p>
            <a:r>
              <a:rPr lang="en-GB" altLang="en-US" sz="3600" dirty="0"/>
              <a:t>Helping people plan routes to learning and employment or through a problem</a:t>
            </a:r>
          </a:p>
          <a:p>
            <a:r>
              <a:rPr lang="en-GB" altLang="en-US" sz="3600" dirty="0"/>
              <a:t>A process which can involve anything from information provisions to a more in-depth contact </a:t>
            </a:r>
          </a:p>
        </p:txBody>
      </p:sp>
    </p:spTree>
    <p:extLst>
      <p:ext uri="{BB962C8B-B14F-4D97-AF65-F5344CB8AC3E}">
        <p14:creationId xmlns:p14="http://schemas.microsoft.com/office/powerpoint/2010/main" val="2370820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158449" y="187170"/>
            <a:ext cx="3875103" cy="1143000"/>
          </a:xfrm>
        </p:spPr>
        <p:txBody>
          <a:bodyPr/>
          <a:lstStyle/>
          <a:p>
            <a:pPr eaLnBrk="1" hangingPunct="1"/>
            <a:r>
              <a:rPr lang="en-GB" altLang="en-US" dirty="0"/>
              <a:t>Information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27482" y="1277937"/>
            <a:ext cx="11137037" cy="4302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3600" dirty="0"/>
              <a:t>Information is about giving people details of steps they can take, or about a subject such as how to lodge a grievance;</a:t>
            </a:r>
          </a:p>
          <a:p>
            <a:r>
              <a:rPr lang="en-GB" altLang="en-US" sz="3600" dirty="0"/>
              <a:t>Information can be provided through written materials, computers or telephone helplines; (like the unions legal helpline)</a:t>
            </a:r>
          </a:p>
          <a:p>
            <a:endParaRPr lang="en-GB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937889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300492" y="222681"/>
            <a:ext cx="3591017" cy="93141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Information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81200" y="1331650"/>
            <a:ext cx="8229600" cy="38085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GB" altLang="en-US" dirty="0"/>
          </a:p>
          <a:p>
            <a:r>
              <a:rPr lang="en-GB" altLang="en-US" sz="3600" dirty="0"/>
              <a:t>People involved can be frontline staff, Unite reps, officers or telephone helpline workers including the admin and secretarial teams in your local Unite office.</a:t>
            </a:r>
          </a:p>
          <a:p>
            <a:endParaRPr lang="en-GB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51662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970756" y="533400"/>
            <a:ext cx="2250489" cy="958049"/>
          </a:xfrm>
        </p:spPr>
        <p:txBody>
          <a:bodyPr/>
          <a:lstStyle/>
          <a:p>
            <a:pPr eaLnBrk="1" hangingPunct="1"/>
            <a:r>
              <a:rPr lang="en-GB" altLang="en-US" dirty="0"/>
              <a:t>Advice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58301" y="1828800"/>
            <a:ext cx="10675398" cy="37463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3600" dirty="0"/>
              <a:t>Advice is about giving an immediate response to people’s learning and work needs, it is more than the straightforward provision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3050847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5037338" y="533400"/>
            <a:ext cx="2117324" cy="72722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Advice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81200" y="1277937"/>
            <a:ext cx="8229600" cy="4302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3600" dirty="0"/>
              <a:t>Advice includes helping with the interpretation of information and with meeting needs which people are clear about;</a:t>
            </a:r>
          </a:p>
          <a:p>
            <a:r>
              <a:rPr lang="en-GB" altLang="en-US" sz="3600" dirty="0"/>
              <a:t>Advice can include signposting people to the Union regionally</a:t>
            </a:r>
          </a:p>
        </p:txBody>
      </p:sp>
    </p:spTree>
    <p:extLst>
      <p:ext uri="{BB962C8B-B14F-4D97-AF65-F5344CB8AC3E}">
        <p14:creationId xmlns:p14="http://schemas.microsoft.com/office/powerpoint/2010/main" val="1492660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44985" y="1748455"/>
            <a:ext cx="10702031" cy="30011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3600" dirty="0"/>
              <a:t>Guidance is one to one interview or other activity which helps people explore their options;</a:t>
            </a:r>
          </a:p>
          <a:p>
            <a:r>
              <a:rPr lang="en-GB" altLang="en-US" sz="3600" dirty="0"/>
              <a:t>Guidance helps people relate information to their own needs and circumstances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151" y="241917"/>
            <a:ext cx="3051698" cy="850036"/>
          </a:xfrm>
        </p:spPr>
        <p:txBody>
          <a:bodyPr>
            <a:normAutofit/>
          </a:bodyPr>
          <a:lstStyle/>
          <a:p>
            <a:r>
              <a:rPr lang="en-GB" dirty="0"/>
              <a:t>Guidance</a:t>
            </a:r>
          </a:p>
        </p:txBody>
      </p:sp>
    </p:spTree>
    <p:extLst>
      <p:ext uri="{BB962C8B-B14F-4D97-AF65-F5344CB8AC3E}">
        <p14:creationId xmlns:p14="http://schemas.microsoft.com/office/powerpoint/2010/main" val="26099365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25</TotalTime>
  <Words>374</Words>
  <Application>Microsoft Office PowerPoint</Application>
  <PresentationFormat>Widescreen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Impact</vt:lpstr>
      <vt:lpstr>Wingdings</vt:lpstr>
      <vt:lpstr>Main Event</vt:lpstr>
      <vt:lpstr>WHAT IS IAG?</vt:lpstr>
      <vt:lpstr> INFORMATION, ADVICE AND GUIDANCE</vt:lpstr>
      <vt:lpstr>What is Information, Advice and Guidance?</vt:lpstr>
      <vt:lpstr>What is Information, Advice and Guidance?</vt:lpstr>
      <vt:lpstr>Information</vt:lpstr>
      <vt:lpstr>Information</vt:lpstr>
      <vt:lpstr>Advice</vt:lpstr>
      <vt:lpstr>Advice</vt:lpstr>
      <vt:lpstr>Guidance</vt:lpstr>
      <vt:lpstr>Guidance</vt:lpstr>
      <vt:lpstr>Signposting</vt:lpstr>
      <vt:lpstr>Signposting</vt:lpstr>
      <vt:lpstr>What don’t we do?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Pearson, Andy</dc:creator>
  <cp:lastModifiedBy>Ian Pfluger</cp:lastModifiedBy>
  <cp:revision>6</cp:revision>
  <dcterms:created xsi:type="dcterms:W3CDTF">2021-05-11T12:41:35Z</dcterms:created>
  <dcterms:modified xsi:type="dcterms:W3CDTF">2021-09-02T11:25:52Z</dcterms:modified>
</cp:coreProperties>
</file>