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0" r:id="rId3"/>
    <p:sldId id="258" r:id="rId4"/>
    <p:sldId id="261" r:id="rId5"/>
    <p:sldId id="4110" r:id="rId6"/>
    <p:sldId id="4111" r:id="rId7"/>
    <p:sldId id="262" r:id="rId8"/>
    <p:sldId id="4108" r:id="rId9"/>
    <p:sldId id="4109" r:id="rId10"/>
    <p:sldId id="263" r:id="rId11"/>
    <p:sldId id="264" r:id="rId12"/>
    <p:sldId id="265" r:id="rId13"/>
    <p:sldId id="4104"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0" d="100"/>
          <a:sy n="90" d="100"/>
        </p:scale>
        <p:origin x="534"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Craig" userId="4ade5d539c3c4bc2" providerId="LiveId" clId="{4921B3E9-B78E-449F-9267-CDDA568605FA}"/>
    <pc:docChg chg="modSld">
      <pc:chgData name="Stephen Craig" userId="4ade5d539c3c4bc2" providerId="LiveId" clId="{4921B3E9-B78E-449F-9267-CDDA568605FA}" dt="2021-09-20T11:28:39.601" v="29" actId="20577"/>
      <pc:docMkLst>
        <pc:docMk/>
      </pc:docMkLst>
      <pc:sldChg chg="modSp mod">
        <pc:chgData name="Stephen Craig" userId="4ade5d539c3c4bc2" providerId="LiveId" clId="{4921B3E9-B78E-449F-9267-CDDA568605FA}" dt="2021-09-20T11:28:39.601" v="29" actId="20577"/>
        <pc:sldMkLst>
          <pc:docMk/>
          <pc:sldMk cId="2133748334" sldId="257"/>
        </pc:sldMkLst>
        <pc:spChg chg="mod">
          <ac:chgData name="Stephen Craig" userId="4ade5d539c3c4bc2" providerId="LiveId" clId="{4921B3E9-B78E-449F-9267-CDDA568605FA}" dt="2021-09-20T11:28:39.601" v="29" actId="20577"/>
          <ac:spMkLst>
            <pc:docMk/>
            <pc:sldMk cId="2133748334" sldId="257"/>
            <ac:spMk id="3" creationId="{509202E7-98A3-4132-B069-9CA6B7CA6A8D}"/>
          </ac:spMkLst>
        </pc:spChg>
      </pc:sldChg>
      <pc:sldChg chg="modSp mod">
        <pc:chgData name="Stephen Craig" userId="4ade5d539c3c4bc2" providerId="LiveId" clId="{4921B3E9-B78E-449F-9267-CDDA568605FA}" dt="2021-09-20T11:22:51.534" v="1" actId="14100"/>
        <pc:sldMkLst>
          <pc:docMk/>
          <pc:sldMk cId="912262388" sldId="4111"/>
        </pc:sldMkLst>
        <pc:picChg chg="mod">
          <ac:chgData name="Stephen Craig" userId="4ade5d539c3c4bc2" providerId="LiveId" clId="{4921B3E9-B78E-449F-9267-CDDA568605FA}" dt="2021-09-20T11:22:51.534" v="1" actId="14100"/>
          <ac:picMkLst>
            <pc:docMk/>
            <pc:sldMk cId="912262388" sldId="4111"/>
            <ac:picMk id="5" creationId="{325A1CA2-A814-44AB-A17B-61E5AA6417F9}"/>
          </ac:picMkLst>
        </pc:picChg>
        <pc:picChg chg="mod">
          <ac:chgData name="Stephen Craig" userId="4ade5d539c3c4bc2" providerId="LiveId" clId="{4921B3E9-B78E-449F-9267-CDDA568605FA}" dt="2021-09-20T11:22:46.174" v="0" actId="14100"/>
          <ac:picMkLst>
            <pc:docMk/>
            <pc:sldMk cId="912262388" sldId="4111"/>
            <ac:picMk id="6" creationId="{57AB58FD-36F4-4113-82A1-35C8D9AA315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99107-94AC-46BF-B5EE-802CF9554173}" type="datetimeFigureOut">
              <a:rPr lang="en-GB" smtClean="0"/>
              <a:t>04/10/2021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110E4-531E-4745-B46D-A7C695B97AE9}" type="slidenum">
              <a:rPr lang="en-GB" smtClean="0"/>
              <a:t>‹#›</a:t>
            </a:fld>
            <a:endParaRPr lang="en-GB" dirty="0"/>
          </a:p>
        </p:txBody>
      </p:sp>
    </p:spTree>
    <p:extLst>
      <p:ext uri="{BB962C8B-B14F-4D97-AF65-F5344CB8AC3E}">
        <p14:creationId xmlns:p14="http://schemas.microsoft.com/office/powerpoint/2010/main" val="3363290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earnwithunite.org/environm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95151"/>
          </a:xfrm>
        </p:spPr>
        <p:txBody>
          <a:bodyPr/>
          <a:lstStyle/>
          <a:p>
            <a:pPr marL="285750" indent="-285750">
              <a:buFont typeface="Wingdings" panose="05000000000000000000" pitchFamily="2" charset="2"/>
              <a:buChar char="§"/>
            </a:pPr>
            <a:r>
              <a:rPr lang="en-GB" sz="1400" dirty="0"/>
              <a:t>Extend thanks to NISC for opportunity to deliver short presentation on behalf of Unite Environment Taskforce (UET).</a:t>
            </a:r>
            <a:br>
              <a:rPr lang="en-GB" sz="1400" dirty="0"/>
            </a:br>
            <a:endParaRPr lang="en-GB" sz="1400" dirty="0"/>
          </a:p>
          <a:p>
            <a:pPr marL="285750" indent="-285750">
              <a:buFont typeface="Wingdings" panose="05000000000000000000" pitchFamily="2" charset="2"/>
              <a:buChar char="§"/>
            </a:pPr>
            <a:r>
              <a:rPr lang="en-GB" sz="1400" dirty="0"/>
              <a:t>If the Zoom technology allows, intention is to show a new short film we have just produced entitled </a:t>
            </a:r>
            <a:r>
              <a:rPr lang="en-GB" sz="1400" b="1" dirty="0"/>
              <a:t>‘Climate  Change = Workplace Change’</a:t>
            </a:r>
            <a:r>
              <a:rPr lang="en-GB" sz="1400" dirty="0"/>
              <a:t> we’ve developed this as a learning resource, to help raise awareness of the issues and to support Unite’s activities in the run-up to </a:t>
            </a:r>
            <a:r>
              <a:rPr lang="en-GB" sz="1400" b="1" dirty="0"/>
              <a:t>COP26 in Glasgow (November 2021)</a:t>
            </a:r>
            <a:r>
              <a:rPr lang="en-GB" sz="1400" dirty="0"/>
              <a:t>.</a:t>
            </a:r>
            <a:br>
              <a:rPr lang="en-GB" sz="1400" dirty="0"/>
            </a:br>
            <a:endParaRPr lang="en-GB" sz="1400" dirty="0"/>
          </a:p>
          <a:p>
            <a:pPr marL="285750" indent="-285750">
              <a:buFont typeface="Wingdings" panose="05000000000000000000" pitchFamily="2" charset="2"/>
              <a:buChar char="§"/>
            </a:pPr>
            <a:r>
              <a:rPr lang="en-GB" sz="1400" dirty="0"/>
              <a:t>After the film, briefly run through PowerPoint slides and allow time for Q&amp;A/conversation session. </a:t>
            </a:r>
          </a:p>
          <a:p>
            <a:pPr marL="285750" indent="-285750">
              <a:buFont typeface="Wingdings" panose="05000000000000000000" pitchFamily="2" charset="2"/>
              <a:buChar char="§"/>
            </a:pPr>
            <a:r>
              <a:rPr lang="en-GB" sz="1400" dirty="0"/>
              <a:t>(</a:t>
            </a:r>
            <a:r>
              <a:rPr lang="en-GB" sz="1400" u="sng" dirty="0"/>
              <a:t>Depending on time allowed, it may not be possible to cover every  </a:t>
            </a:r>
            <a:br>
              <a:rPr lang="en-GB" sz="1400" u="sng" dirty="0"/>
            </a:br>
            <a:r>
              <a:rPr lang="en-GB" sz="1400" u="sng" dirty="0"/>
              <a:t>slide</a:t>
            </a:r>
            <a:r>
              <a:rPr lang="en-GB" sz="1400" dirty="0"/>
              <a:t>.</a:t>
            </a:r>
            <a:r>
              <a:rPr lang="en-GB" sz="1400" u="sng" dirty="0"/>
              <a:t> </a:t>
            </a:r>
            <a:r>
              <a:rPr lang="en-GB" sz="1400" dirty="0"/>
              <a:t>so focus on just a selection. Where possible, locate a few sector examples to highlight company activity &amp; FTO/Reps and sector experiences.</a:t>
            </a:r>
            <a:br>
              <a:rPr lang="en-GB" sz="1400" dirty="0"/>
            </a:br>
            <a:endParaRPr lang="en-GB" sz="1400" dirty="0"/>
          </a:p>
          <a:p>
            <a:pPr marL="285750" indent="-285750">
              <a:buFont typeface="Wingdings" panose="05000000000000000000" pitchFamily="2" charset="2"/>
              <a:buChar char="§"/>
            </a:pPr>
            <a:r>
              <a:rPr lang="en-GB" sz="1400" dirty="0"/>
              <a:t>Following presentation signpost any UET enquiries to Jim Mowatt.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80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95151"/>
          </a:xfrm>
        </p:spPr>
        <p:txBody>
          <a:bodyPr/>
          <a:lstStyle/>
          <a:p>
            <a:pPr marL="285750" indent="-285750">
              <a:buFont typeface="Wingdings" panose="05000000000000000000" pitchFamily="2" charset="2"/>
              <a:buChar char="§"/>
            </a:pPr>
            <a:r>
              <a:rPr lang="en-GB" sz="1400" b="1" dirty="0"/>
              <a:t>Unite wants a ‘seat at the table’ or workers will be on the menu!</a:t>
            </a:r>
            <a:br>
              <a:rPr lang="en-GB" sz="1400" b="1" dirty="0"/>
            </a:br>
            <a:endParaRPr lang="en-GB" sz="1400" b="1" dirty="0"/>
          </a:p>
          <a:p>
            <a:pPr marL="285750" indent="-285750">
              <a:buFont typeface="Wingdings" panose="05000000000000000000" pitchFamily="2" charset="2"/>
              <a:buChar char="§"/>
            </a:pPr>
            <a:r>
              <a:rPr lang="en-GB" sz="1400" b="1" dirty="0"/>
              <a:t>‘Worker voice’ </a:t>
            </a:r>
            <a:r>
              <a:rPr lang="en-GB" sz="1400" dirty="0"/>
              <a:t>@ all levels of the transition to the green economy</a:t>
            </a:r>
            <a:br>
              <a:rPr lang="en-GB" sz="1400" dirty="0"/>
            </a:br>
            <a:endParaRPr lang="en-GB" sz="1400" dirty="0"/>
          </a:p>
          <a:p>
            <a:pPr marL="285750" indent="-285750">
              <a:buFont typeface="Wingdings" panose="05000000000000000000" pitchFamily="2" charset="2"/>
              <a:buChar char="§"/>
            </a:pPr>
            <a:r>
              <a:rPr lang="en-GB" sz="1400" b="1" dirty="0"/>
              <a:t>Nothing about us without us!</a:t>
            </a:r>
            <a:br>
              <a:rPr lang="en-GB" sz="1400" b="1" dirty="0"/>
            </a:br>
            <a:endParaRPr lang="en-GB" sz="1400" b="1" dirty="0"/>
          </a:p>
          <a:p>
            <a:pPr marL="285750" indent="-285750">
              <a:buFont typeface="Wingdings" panose="05000000000000000000" pitchFamily="2" charset="2"/>
              <a:buChar char="§"/>
            </a:pPr>
            <a:r>
              <a:rPr lang="en-GB" sz="1400" dirty="0"/>
              <a:t>We’ll be </a:t>
            </a:r>
            <a:r>
              <a:rPr lang="en-GB" sz="1400" b="1" dirty="0"/>
              <a:t>accountable to our children </a:t>
            </a:r>
            <a:r>
              <a:rPr lang="en-GB" sz="1400" dirty="0"/>
              <a:t>– we can’t trust companies with </a:t>
            </a:r>
            <a:br>
              <a:rPr lang="en-GB" sz="1400" dirty="0"/>
            </a:br>
            <a:r>
              <a:rPr lang="en-GB" sz="1400" dirty="0"/>
              <a:t>our children’s inheritance! </a:t>
            </a:r>
            <a:br>
              <a:rPr lang="en-GB" sz="1400" dirty="0"/>
            </a:br>
            <a:endParaRPr lang="en-GB" sz="1400" dirty="0"/>
          </a:p>
          <a:p>
            <a:pPr marL="285750" indent="-285750">
              <a:buFont typeface="Wingdings" panose="05000000000000000000" pitchFamily="2" charset="2"/>
              <a:buChar char="§"/>
            </a:pPr>
            <a:r>
              <a:rPr lang="en-GB" sz="1400" dirty="0"/>
              <a:t>We have to </a:t>
            </a:r>
            <a:r>
              <a:rPr lang="en-GB" sz="1400" b="1" dirty="0"/>
              <a:t>learn, unlearn, re-learn</a:t>
            </a:r>
            <a:r>
              <a:rPr lang="en-GB" sz="1400" dirty="0"/>
              <a:t>. </a:t>
            </a:r>
            <a:r>
              <a:rPr lang="en-GB" sz="1400" b="1" dirty="0"/>
              <a:t>Education, learning, training &amp; skills strategies essential.</a:t>
            </a:r>
            <a:r>
              <a:rPr lang="en-GB" sz="1400" dirty="0"/>
              <a:t/>
            </a:r>
            <a:br>
              <a:rPr lang="en-GB" sz="1400" dirty="0"/>
            </a:br>
            <a:endParaRPr lang="en-GB" sz="1400" dirty="0"/>
          </a:p>
          <a:p>
            <a:pPr marL="285750" indent="-285750">
              <a:buFont typeface="Wingdings" panose="05000000000000000000" pitchFamily="2" charset="2"/>
              <a:buChar char="§"/>
            </a:pPr>
            <a:r>
              <a:rPr lang="en-GB" sz="1400" b="1" dirty="0"/>
              <a:t>Organising, representation &amp; collective bargaining </a:t>
            </a:r>
            <a:r>
              <a:rPr lang="en-GB" sz="1400" dirty="0"/>
              <a:t>for decent work </a:t>
            </a:r>
            <a:br>
              <a:rPr lang="en-GB" sz="1400" dirty="0"/>
            </a:br>
            <a:r>
              <a:rPr lang="en-GB" sz="1400" dirty="0"/>
              <a:t>within context of climate change and just transition.</a:t>
            </a:r>
            <a:br>
              <a:rPr lang="en-GB" sz="1400" dirty="0"/>
            </a:br>
            <a:endParaRPr lang="en-GB" sz="1400" dirty="0"/>
          </a:p>
          <a:p>
            <a:pPr marL="285750" indent="-285750">
              <a:buFont typeface="Wingdings" panose="05000000000000000000" pitchFamily="2" charset="2"/>
              <a:buChar char="§"/>
            </a:pPr>
            <a:r>
              <a:rPr lang="en-GB" sz="1400" dirty="0"/>
              <a:t>Necessary to align </a:t>
            </a:r>
            <a:r>
              <a:rPr lang="en-GB" sz="1400" b="1" dirty="0"/>
              <a:t>Industrial, political &amp; public policy/actions</a:t>
            </a:r>
            <a:r>
              <a:rPr lang="en-GB" sz="1400" dirty="0"/>
              <a:t>.</a:t>
            </a:r>
            <a:br>
              <a:rPr lang="en-GB" sz="1400" dirty="0"/>
            </a:br>
            <a:endParaRPr lang="en-GB" sz="1400" dirty="0"/>
          </a:p>
          <a:p>
            <a:pPr marL="285750" indent="-285750">
              <a:buFont typeface="Wingdings" panose="05000000000000000000" pitchFamily="2" charset="2"/>
              <a:buChar char="§"/>
            </a:pPr>
            <a:r>
              <a:rPr lang="en-GB" sz="1400" dirty="0"/>
              <a:t>Need </a:t>
            </a:r>
            <a:r>
              <a:rPr lang="en-GB" sz="1400" u="sng" dirty="0"/>
              <a:t>you</a:t>
            </a:r>
            <a:r>
              <a:rPr lang="en-GB" sz="1400" dirty="0"/>
              <a:t> &amp; </a:t>
            </a:r>
            <a:r>
              <a:rPr lang="en-GB" sz="1400" u="sng" dirty="0"/>
              <a:t>your sector </a:t>
            </a:r>
            <a:r>
              <a:rPr lang="en-GB" sz="1400" dirty="0"/>
              <a:t>to get involved if your not already...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65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Q&amp;A/Discussion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51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60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70573"/>
          </a:xfrm>
        </p:spPr>
        <p:txBody>
          <a:bodyPr/>
          <a:lstStyle/>
          <a:p>
            <a:pPr marL="285750" indent="-285750">
              <a:buFont typeface="Wingdings" panose="05000000000000000000" pitchFamily="2" charset="2"/>
              <a:buChar char="§"/>
            </a:pPr>
            <a:r>
              <a:rPr lang="en-GB" sz="1400" dirty="0"/>
              <a:t>We are at a challenging intersection of events which have converged to present a variety of challenges</a:t>
            </a:r>
            <a:r>
              <a:rPr lang="en-GB" sz="1400" b="1" dirty="0"/>
              <a:t>: industrially; politically; socially; and environmentally.</a:t>
            </a:r>
            <a:r>
              <a:rPr lang="en-GB" sz="1400" dirty="0"/>
              <a:t/>
            </a:r>
            <a:br>
              <a:rPr lang="en-GB" sz="1400" dirty="0"/>
            </a:br>
            <a:endParaRPr lang="en-GB" sz="1400" dirty="0"/>
          </a:p>
          <a:p>
            <a:pPr marL="285750" indent="-285750">
              <a:buFont typeface="Wingdings" panose="05000000000000000000" pitchFamily="2" charset="2"/>
              <a:buChar char="§"/>
            </a:pPr>
            <a:r>
              <a:rPr lang="en-GB" sz="1400" b="1" dirty="0"/>
              <a:t>Global transition </a:t>
            </a:r>
            <a:r>
              <a:rPr lang="en-GB" sz="1400" dirty="0"/>
              <a:t>towards </a:t>
            </a:r>
            <a:r>
              <a:rPr lang="en-GB" sz="1400" b="1" dirty="0"/>
              <a:t>low-carbon/sustainable economies </a:t>
            </a:r>
            <a:r>
              <a:rPr lang="en-GB" sz="1400" dirty="0"/>
              <a:t>have both </a:t>
            </a:r>
            <a:r>
              <a:rPr lang="en-GB" sz="1400" b="1" dirty="0"/>
              <a:t>positive and negative </a:t>
            </a:r>
            <a:r>
              <a:rPr lang="en-GB" sz="1400" dirty="0"/>
              <a:t>impacts on employment, our sectors and regions. In ensuring that </a:t>
            </a:r>
            <a:r>
              <a:rPr lang="en-GB" sz="1400" b="1" dirty="0"/>
              <a:t>workers voices </a:t>
            </a:r>
            <a:r>
              <a:rPr lang="en-GB" sz="1400" dirty="0"/>
              <a:t>are heard at every level Unite will actively lobby government; network with external agencies; engage employers and apply leverage where necessary.    </a:t>
            </a:r>
          </a:p>
          <a:p>
            <a:endParaRPr lang="en-GB" sz="1400" dirty="0"/>
          </a:p>
          <a:p>
            <a:pPr marL="285750" indent="-285750">
              <a:buFont typeface="Wingdings" panose="05000000000000000000" pitchFamily="2" charset="2"/>
              <a:buChar char="§"/>
            </a:pPr>
            <a:r>
              <a:rPr lang="en-GB" sz="1400" dirty="0"/>
              <a:t>Transition challenges </a:t>
            </a:r>
            <a:r>
              <a:rPr lang="en-GB" sz="1400" b="1" dirty="0"/>
              <a:t>cant be ignored </a:t>
            </a:r>
            <a:r>
              <a:rPr lang="en-GB" sz="1400" dirty="0"/>
              <a:t>whilst at the same time delaying the transition is </a:t>
            </a:r>
            <a:r>
              <a:rPr lang="en-GB" sz="1400" b="1" dirty="0"/>
              <a:t>not an option</a:t>
            </a:r>
            <a:r>
              <a:rPr lang="en-GB" sz="1400" dirty="0"/>
              <a:t>. </a:t>
            </a:r>
            <a:br>
              <a:rPr lang="en-GB" sz="1400" dirty="0"/>
            </a:br>
            <a:endParaRPr lang="en-GB" sz="1400" dirty="0"/>
          </a:p>
          <a:p>
            <a:pPr marL="285750" indent="-285750">
              <a:buFont typeface="Wingdings" panose="05000000000000000000" pitchFamily="2" charset="2"/>
              <a:buChar char="§"/>
            </a:pPr>
            <a:r>
              <a:rPr lang="en-GB" sz="1400" dirty="0"/>
              <a:t>Unless urgent </a:t>
            </a:r>
            <a:r>
              <a:rPr lang="en-GB" sz="1400" b="1" dirty="0"/>
              <a:t>mitigation/adaptation measures </a:t>
            </a:r>
            <a:r>
              <a:rPr lang="en-GB" sz="1400" dirty="0"/>
              <a:t>are taken, climate disruptions will cause significant job losses and tougher working conditions and Unite has to prepare to tackle these developments.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45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368878"/>
          </a:xfrm>
        </p:spPr>
        <p:txBody>
          <a:bodyPr/>
          <a:lstStyle/>
          <a:p>
            <a:r>
              <a:rPr lang="en-GB" sz="1400" dirty="0"/>
              <a:t>Climate change impacts not just on our environment/natural world but also, increasingly, on our workplaces, communities &amp; wider society. </a:t>
            </a:r>
            <a:br>
              <a:rPr lang="en-GB" sz="1400" dirty="0"/>
            </a:br>
            <a:r>
              <a:rPr lang="en-GB" sz="1400" dirty="0"/>
              <a:t>Its influence is being felt at </a:t>
            </a:r>
            <a:r>
              <a:rPr lang="en-GB" sz="1400" b="1" dirty="0"/>
              <a:t>the intersections of global industrial, political, social and economic activities.  </a:t>
            </a:r>
            <a:r>
              <a:rPr lang="en-GB" sz="1400" dirty="0"/>
              <a:t>Combined with the affects of </a:t>
            </a:r>
            <a:r>
              <a:rPr lang="en-GB" sz="1400" b="1" dirty="0"/>
              <a:t>Covid-19 </a:t>
            </a:r>
            <a:r>
              <a:rPr lang="en-GB" sz="1400" dirty="0"/>
              <a:t> and the use of </a:t>
            </a:r>
            <a:r>
              <a:rPr lang="en-GB" sz="1400" b="1" dirty="0"/>
              <a:t>AI/digital technologies </a:t>
            </a:r>
            <a:r>
              <a:rPr lang="en-GB" sz="1400" dirty="0"/>
              <a:t>we face a number of  challenges in tomorrow’s world of work and beyond. </a:t>
            </a:r>
          </a:p>
          <a:p>
            <a:endParaRPr lang="en-GB" sz="1400" dirty="0"/>
          </a:p>
          <a:p>
            <a:r>
              <a:rPr lang="en-GB" sz="1400" dirty="0"/>
              <a:t>In addition, the composition of Unite with its </a:t>
            </a:r>
            <a:r>
              <a:rPr lang="en-GB" sz="1400" b="1" dirty="0"/>
              <a:t>19</a:t>
            </a:r>
            <a:r>
              <a:rPr lang="en-GB" sz="1400" dirty="0"/>
              <a:t> industrial Sectors;  </a:t>
            </a:r>
            <a:r>
              <a:rPr lang="en-GB" sz="1400" b="1" dirty="0"/>
              <a:t>4</a:t>
            </a:r>
            <a:r>
              <a:rPr lang="en-GB" sz="1400" dirty="0"/>
              <a:t> Equalities Sectors, </a:t>
            </a:r>
            <a:r>
              <a:rPr lang="en-GB" sz="1400" b="1" dirty="0"/>
              <a:t>10</a:t>
            </a:r>
            <a:r>
              <a:rPr lang="en-GB" sz="1400" dirty="0"/>
              <a:t> regions spanning at least </a:t>
            </a:r>
            <a:r>
              <a:rPr lang="en-GB" sz="1400" b="1" dirty="0"/>
              <a:t>6</a:t>
            </a:r>
            <a:r>
              <a:rPr lang="en-GB" sz="1400" dirty="0"/>
              <a:t> jurisdictions means there may </a:t>
            </a:r>
            <a:r>
              <a:rPr lang="en-GB" sz="1400" b="1" dirty="0"/>
              <a:t>inevitably be frictions, even disagreements </a:t>
            </a:r>
            <a:r>
              <a:rPr lang="en-GB" sz="1400" dirty="0"/>
              <a:t>about our policies and how we respond to these challenges. </a:t>
            </a:r>
            <a:r>
              <a:rPr lang="en-GB" sz="1400" b="1" dirty="0"/>
              <a:t>But in facing these challenges  we are stronger together. </a:t>
            </a:r>
            <a:r>
              <a:rPr lang="en-GB" sz="1400" dirty="0"/>
              <a:t/>
            </a:r>
            <a:br>
              <a:rPr lang="en-GB" sz="1400" dirty="0"/>
            </a:br>
            <a:endParaRPr lang="en-GB" sz="1400" dirty="0"/>
          </a:p>
          <a:p>
            <a:r>
              <a:rPr lang="en-GB" sz="1400" dirty="0"/>
              <a:t>The </a:t>
            </a:r>
            <a:r>
              <a:rPr lang="en-GB" sz="1400" b="1" dirty="0"/>
              <a:t>UNITED NATIONS Climate Change Conference COP26</a:t>
            </a:r>
            <a:r>
              <a:rPr lang="en-GB" sz="1400" dirty="0"/>
              <a:t>,  presents an immediate focus on all issues environmental - these are many, varied – sometimes even contradictory. Its important we capture experience across both the public and private sectors. </a:t>
            </a:r>
            <a:r>
              <a:rPr lang="en-GB" sz="1400" b="1" dirty="0"/>
              <a:t>Unite’s education offer will </a:t>
            </a:r>
            <a:r>
              <a:rPr lang="en-GB" sz="1400" dirty="0"/>
              <a:t>develop </a:t>
            </a:r>
            <a:r>
              <a:rPr lang="en-GB" sz="1400" b="1" dirty="0"/>
              <a:t>Rep/Officers knowledge and skills </a:t>
            </a:r>
            <a:r>
              <a:rPr lang="en-GB" sz="1400" dirty="0"/>
              <a:t>to ensure informed decisions direct our approach and response. Hence our brief input here today.</a:t>
            </a:r>
          </a:p>
          <a:p>
            <a:endParaRPr lang="en-GB" sz="1400" dirty="0"/>
          </a:p>
        </p:txBody>
      </p:sp>
    </p:spTree>
    <p:extLst>
      <p:ext uri="{BB962C8B-B14F-4D97-AF65-F5344CB8AC3E}">
        <p14:creationId xmlns:p14="http://schemas.microsoft.com/office/powerpoint/2010/main" val="800447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Briefly, outline developments and initiatives being progressed by the Education Department/UET</a:t>
            </a:r>
            <a:br>
              <a:rPr lang="en-GB" dirty="0"/>
            </a:br>
            <a:endParaRPr lang="en-GB" dirty="0"/>
          </a:p>
          <a:p>
            <a:pPr marL="171450" indent="-171450">
              <a:buFont typeface="Wingdings" panose="05000000000000000000" pitchFamily="2" charset="2"/>
              <a:buChar char="§"/>
            </a:pPr>
            <a:r>
              <a:rPr lang="en-GB" dirty="0"/>
              <a:t>This is a </a:t>
            </a:r>
            <a:r>
              <a:rPr lang="en-GB" b="1" dirty="0"/>
              <a:t>‘work in progress’ </a:t>
            </a:r>
            <a:r>
              <a:rPr lang="en-GB" dirty="0"/>
              <a:t>and endeavours to accommodate an immense volume of complex information being produced both internally and externally.</a:t>
            </a:r>
            <a:br>
              <a:rPr lang="en-GB" dirty="0"/>
            </a:br>
            <a:endParaRPr lang="en-GB" dirty="0"/>
          </a:p>
          <a:p>
            <a:pPr marL="171450" indent="-171450">
              <a:buFont typeface="Wingdings" panose="05000000000000000000" pitchFamily="2" charset="2"/>
              <a:buChar char="§"/>
            </a:pPr>
            <a:r>
              <a:rPr lang="en-GB" dirty="0"/>
              <a:t>We have adopted a </a:t>
            </a:r>
            <a:r>
              <a:rPr lang="en-GB" b="1" dirty="0"/>
              <a:t>‘whole union approach’ </a:t>
            </a:r>
            <a:r>
              <a:rPr lang="en-GB" dirty="0"/>
              <a:t>as, for some sectors, there are </a:t>
            </a:r>
            <a:r>
              <a:rPr lang="en-GB" b="1" dirty="0"/>
              <a:t>immense opportunities</a:t>
            </a:r>
            <a:r>
              <a:rPr lang="en-GB" dirty="0"/>
              <a:t> whilst other are </a:t>
            </a:r>
            <a:r>
              <a:rPr lang="en-GB" b="1" dirty="0"/>
              <a:t>more vulnerable </a:t>
            </a:r>
            <a:r>
              <a:rPr lang="en-GB" dirty="0"/>
              <a:t>to the impacts of climate change and transition to a low-carbon economy.</a:t>
            </a:r>
            <a:br>
              <a:rPr lang="en-GB" dirty="0"/>
            </a:br>
            <a:endParaRPr lang="en-GB" dirty="0"/>
          </a:p>
          <a:p>
            <a:pPr marL="171450" indent="-171450">
              <a:buFont typeface="Wingdings" panose="05000000000000000000" pitchFamily="2" charset="2"/>
              <a:buChar char="§"/>
            </a:pPr>
            <a:r>
              <a:rPr lang="en-GB" dirty="0"/>
              <a:t>There are inherent linkages between actions and events in one sector and impacts on others. </a:t>
            </a:r>
            <a:r>
              <a:rPr lang="en-GB" b="1" dirty="0"/>
              <a:t>Irrespective of the sector we have to develop strategies and initiatives to engage employers, government and the wider public</a:t>
            </a:r>
            <a:r>
              <a:rPr lang="en-GB" dirty="0"/>
              <a:t> to ensure </a:t>
            </a:r>
            <a:r>
              <a:rPr lang="en-GB" u="sng" dirty="0"/>
              <a:t>no one gets left behind.</a:t>
            </a:r>
            <a:br>
              <a:rPr lang="en-GB" u="sng" dirty="0"/>
            </a:br>
            <a:endParaRPr lang="en-GB" u="sng" dirty="0"/>
          </a:p>
          <a:p>
            <a:pPr marL="171450" indent="-171450">
              <a:buFont typeface="Wingdings" panose="05000000000000000000" pitchFamily="2" charset="2"/>
              <a:buChar char="§"/>
            </a:pPr>
            <a:r>
              <a:rPr lang="en-GB" b="1" dirty="0"/>
              <a:t>Equality, inclusion and ‘building back fairer’ </a:t>
            </a:r>
            <a:r>
              <a:rPr lang="en-GB" dirty="0"/>
              <a:t>are essential components underpinning our approach.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09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b="1" dirty="0"/>
              <a:t>JT is </a:t>
            </a:r>
            <a:r>
              <a:rPr lang="en-GB" b="1" u="sng" dirty="0"/>
              <a:t>the exact opposite </a:t>
            </a:r>
            <a:r>
              <a:rPr lang="en-GB" b="1" dirty="0"/>
              <a:t>of what happened to the mining industry and mining communities </a:t>
            </a:r>
            <a:r>
              <a:rPr lang="en-GB" dirty="0"/>
              <a:t>and we have to avoid our repeating that experience in the future by developing a </a:t>
            </a:r>
            <a:r>
              <a:rPr lang="en-GB" b="1" dirty="0"/>
              <a:t>‘worker-centred just transition’.</a:t>
            </a:r>
            <a:br>
              <a:rPr lang="en-GB" b="1" dirty="0"/>
            </a:br>
            <a:endParaRPr lang="en-GB" b="1" dirty="0"/>
          </a:p>
          <a:p>
            <a:pPr marL="171450" indent="-171450">
              <a:buFont typeface="Wingdings" panose="05000000000000000000" pitchFamily="2" charset="2"/>
              <a:buChar char="§"/>
            </a:pPr>
            <a:r>
              <a:rPr lang="en-GB" b="1" dirty="0"/>
              <a:t>Automation and mechanisation </a:t>
            </a:r>
            <a:r>
              <a:rPr lang="en-GB" dirty="0"/>
              <a:t>of construction, manufacturing, transport and our supply chains continues unabated .</a:t>
            </a:r>
            <a:br>
              <a:rPr lang="en-GB" dirty="0"/>
            </a:br>
            <a:endParaRPr lang="en-GB" dirty="0"/>
          </a:p>
          <a:p>
            <a:pPr marL="171450" indent="-171450">
              <a:buFont typeface="Wingdings" panose="05000000000000000000" pitchFamily="2" charset="2"/>
              <a:buChar char="§"/>
            </a:pPr>
            <a:r>
              <a:rPr lang="en-GB" b="1" dirty="0"/>
              <a:t>Platform, gig &amp; online business models (e-commerce), digitisation and the use of algorithms impact on work and production processes </a:t>
            </a:r>
            <a:r>
              <a:rPr lang="en-GB" dirty="0"/>
              <a:t>and with the convergence of Brexit, CV-19 and climate change we have a ‘perfect storm’ challenge ahead of us. </a:t>
            </a:r>
            <a:br>
              <a:rPr lang="en-GB" dirty="0"/>
            </a:br>
            <a:endParaRPr lang="en-GB" dirty="0"/>
          </a:p>
          <a:p>
            <a:pPr marL="171450" indent="-171450">
              <a:buFont typeface="Wingdings" panose="05000000000000000000" pitchFamily="2" charset="2"/>
              <a:buChar cha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have faced similar challenges in the past and </a:t>
            </a:r>
            <a:r>
              <a:rPr lang="en-GB" dirty="0"/>
              <a:t>we need to be confident in our </a:t>
            </a:r>
            <a:r>
              <a:rPr lang="en-GB" b="1" dirty="0"/>
              <a:t>ability, solidarity and the power </a:t>
            </a:r>
            <a:r>
              <a:rPr lang="en-GB" dirty="0"/>
              <a:t>of our members and union to re-engineer the world of work and take advantage of the opportunities presented. </a:t>
            </a:r>
            <a:br>
              <a:rPr lang="en-GB" dirty="0"/>
            </a:br>
            <a:endParaRPr lang="en-GB" dirty="0"/>
          </a:p>
          <a:p>
            <a:pPr marL="171450" indent="-171450">
              <a:buFont typeface="Wingdings" panose="05000000000000000000" pitchFamily="2" charset="2"/>
              <a:buChar char="§"/>
            </a:pPr>
            <a:r>
              <a:rPr lang="en-GB" b="1" dirty="0"/>
              <a:t>Members need Unite’s support and leadership more than ever, so we have to get to work and ensure we protect, promote and win for our class!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8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b="1" dirty="0"/>
              <a:t>Strategies and delivery around education, training and skills are essential tools in our approach </a:t>
            </a:r>
            <a:r>
              <a:rPr lang="en-GB" dirty="0"/>
              <a:t>and the education offer is being expanded to meet the needs of our reps and officers.</a:t>
            </a:r>
            <a:br>
              <a:rPr lang="en-GB" dirty="0"/>
            </a:br>
            <a:endParaRPr lang="en-GB" dirty="0"/>
          </a:p>
          <a:p>
            <a:pPr marL="171450" indent="-171450">
              <a:buFont typeface="Wingdings" panose="05000000000000000000" pitchFamily="2" charset="2"/>
              <a:buChar char="§"/>
            </a:pPr>
            <a:r>
              <a:rPr lang="en-GB" b="1" dirty="0"/>
              <a:t>Courses and activities have been designed, trialled and are starting to be rolled out </a:t>
            </a:r>
            <a:r>
              <a:rPr lang="en-GB" dirty="0"/>
              <a:t>in the near future. For the moment, these will  be online but we will deliver ‘hybrid’ courses both on and offline when we are able to return to the classroom.</a:t>
            </a:r>
            <a:br>
              <a:rPr lang="en-GB" dirty="0"/>
            </a:br>
            <a:endParaRPr lang="en-GB" dirty="0"/>
          </a:p>
          <a:p>
            <a:pPr marL="171450" indent="-171450">
              <a:buFont typeface="Wingdings" panose="05000000000000000000" pitchFamily="2" charset="2"/>
              <a:buChar char="§"/>
            </a:pPr>
            <a:r>
              <a:rPr lang="en-GB" dirty="0"/>
              <a:t>Members, reps and officers will be able to </a:t>
            </a:r>
            <a:r>
              <a:rPr lang="en-GB" b="1" dirty="0"/>
              <a:t>access resources </a:t>
            </a:r>
            <a:r>
              <a:rPr lang="en-GB" dirty="0"/>
              <a:t>being made available via the </a:t>
            </a:r>
            <a:r>
              <a:rPr lang="en-GB" b="1" dirty="0"/>
              <a:t>‘Environment Page’ on the learnwithunite website @</a:t>
            </a:r>
            <a:br>
              <a:rPr lang="en-GB" b="1" dirty="0"/>
            </a:br>
            <a:r>
              <a:rPr lang="en-GB" dirty="0">
                <a:hlinkClick r:id="rId3"/>
              </a:rPr>
              <a:t>https://www.learnwithunite.org/environment/</a:t>
            </a:r>
            <a:r>
              <a:rPr lang="en-GB" dirty="0"/>
              <a:t/>
            </a:r>
            <a:br>
              <a:rPr lang="en-GB" dirty="0"/>
            </a:br>
            <a:endParaRPr lang="en-GB" dirty="0"/>
          </a:p>
          <a:p>
            <a:pPr marL="171450" indent="-171450">
              <a:buFont typeface="Wingdings" panose="05000000000000000000" pitchFamily="2" charset="2"/>
              <a:buChar char="§"/>
            </a:pPr>
            <a:r>
              <a:rPr lang="en-GB" dirty="0"/>
              <a:t>Across both the public and private sectors, there are many core themes common to all sectors (e.g.; the role of </a:t>
            </a:r>
            <a:r>
              <a:rPr lang="en-GB" b="1" dirty="0"/>
              <a:t>procurement &amp; tendering</a:t>
            </a:r>
            <a:r>
              <a:rPr lang="en-GB" dirty="0"/>
              <a:t>; the use of energy; the </a:t>
            </a:r>
            <a:r>
              <a:rPr lang="en-GB" b="1" dirty="0"/>
              <a:t>generation and disposal of waste</a:t>
            </a:r>
            <a:r>
              <a:rPr lang="en-GB" dirty="0"/>
              <a:t>, </a:t>
            </a:r>
            <a:r>
              <a:rPr lang="en-GB" b="1" dirty="0"/>
              <a:t>apprenticeship training </a:t>
            </a:r>
            <a:r>
              <a:rPr lang="en-GB" dirty="0"/>
              <a:t>etc). But there are also distinct difference and we will endeavour to </a:t>
            </a:r>
            <a:r>
              <a:rPr lang="en-GB" b="1" dirty="0"/>
              <a:t>develop generic and bespoke materials</a:t>
            </a:r>
            <a:r>
              <a:rPr lang="en-GB" dirty="0"/>
              <a:t> as we progress our training offer.</a:t>
            </a:r>
            <a:br>
              <a:rPr lang="en-GB" dirty="0"/>
            </a:b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35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b="1" dirty="0"/>
              <a:t>Example of the learnwithunite Environment page</a:t>
            </a:r>
            <a:r>
              <a:rPr lang="en-GB" dirty="0"/>
              <a:t>. </a:t>
            </a:r>
            <a:br>
              <a:rPr lang="en-GB" dirty="0"/>
            </a:br>
            <a:r>
              <a:rPr lang="en-GB" dirty="0"/>
              <a:t>Platform hosts the UET film and dropdown menus allows access to a wide range of information, advice and guidance. </a:t>
            </a:r>
            <a:br>
              <a:rPr lang="en-GB" dirty="0"/>
            </a:br>
            <a:endParaRPr lang="en-GB" dirty="0"/>
          </a:p>
          <a:p>
            <a:pPr marL="171450" indent="-171450">
              <a:buFont typeface="Wingdings" panose="05000000000000000000" pitchFamily="2" charset="2"/>
              <a:buChar char="§"/>
            </a:pPr>
            <a:r>
              <a:rPr lang="en-GB" dirty="0"/>
              <a:t>This site and resources will be developed and expanded on an ongoing basis.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4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
            </a:pPr>
            <a:r>
              <a:rPr lang="en-GB" sz="1400" dirty="0"/>
              <a:t>Just by way of brief example, highlight how </a:t>
            </a:r>
            <a:r>
              <a:rPr lang="en-GB" sz="1400" b="1" dirty="0"/>
              <a:t>some sectors are responding to climate change challenges</a:t>
            </a:r>
            <a:r>
              <a:rPr lang="en-GB" sz="1400" dirty="0"/>
              <a:t> – </a:t>
            </a:r>
            <a:r>
              <a:rPr lang="en-GB" sz="1400" b="1" dirty="0"/>
              <a:t>others are not as advanced i</a:t>
            </a:r>
            <a:r>
              <a:rPr lang="en-GB" sz="1400" dirty="0"/>
              <a:t>n their experience or response.</a:t>
            </a:r>
            <a:br>
              <a:rPr lang="en-GB" sz="1400" dirty="0"/>
            </a:br>
            <a:r>
              <a:rPr lang="en-GB" sz="1400" dirty="0"/>
              <a:t/>
            </a:r>
            <a:br>
              <a:rPr lang="en-GB" sz="1400" dirty="0"/>
            </a:br>
            <a:r>
              <a:rPr lang="en-GB" sz="1400" dirty="0"/>
              <a:t>The CPPT sector is hugely diverse. Of the </a:t>
            </a:r>
            <a:r>
              <a:rPr lang="en-GB" sz="1400" b="1" dirty="0"/>
              <a:t>eight industrial sectors that emit two thirds of industrial carbon emissions</a:t>
            </a:r>
            <a:r>
              <a:rPr lang="en-GB" sz="1400" dirty="0"/>
              <a:t>, </a:t>
            </a:r>
            <a:r>
              <a:rPr lang="en-GB" sz="1400" u="sng" dirty="0"/>
              <a:t>four </a:t>
            </a:r>
            <a:r>
              <a:rPr lang="en-GB" sz="1400" dirty="0"/>
              <a:t>are in CPPT – ceramics, chemicals, glass, and oil refining. </a:t>
            </a:r>
          </a:p>
          <a:p>
            <a:pPr marL="285750" indent="-285750">
              <a:buFont typeface="Wingdings" panose="05000000000000000000" pitchFamily="2" charset="2"/>
              <a:buChar char="§"/>
            </a:pPr>
            <a:endParaRPr lang="en-GB" sz="1400" dirty="0"/>
          </a:p>
          <a:p>
            <a:pPr marL="285750" indent="-285750">
              <a:buFont typeface="Wingdings" panose="05000000000000000000" pitchFamily="2" charset="2"/>
              <a:buChar char="§"/>
            </a:pPr>
            <a:r>
              <a:rPr lang="en-GB" sz="1400" dirty="0"/>
              <a:t>Research conducted by Unite found that there had been little progress around just transition in most of the subsectors, despite the rapid change of direction of many companies (e.g. </a:t>
            </a:r>
            <a:r>
              <a:rPr lang="en-GB" sz="1400" b="1" dirty="0"/>
              <a:t>oil majors rebranding to become energy companies</a:t>
            </a:r>
            <a:r>
              <a:rPr lang="en-GB" sz="1400" dirty="0"/>
              <a:t>). </a:t>
            </a:r>
          </a:p>
          <a:p>
            <a:pPr marL="285750" indent="-285750">
              <a:buFont typeface="Wingdings" panose="05000000000000000000" pitchFamily="2" charset="2"/>
              <a:buChar char="§"/>
            </a:pPr>
            <a:endParaRPr lang="en-GB" sz="1400" dirty="0"/>
          </a:p>
          <a:p>
            <a:pPr marL="285750" indent="-285750">
              <a:buFont typeface="Wingdings" panose="05000000000000000000" pitchFamily="2" charset="2"/>
              <a:buChar char="§"/>
            </a:pPr>
            <a:r>
              <a:rPr lang="en-GB" sz="1400" dirty="0"/>
              <a:t>This meant that it was important to consider how to develop a unified climate/just transition strategy within the sector.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1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Although a few years old and this American film gives a useful overview of </a:t>
            </a:r>
            <a:r>
              <a:rPr lang="en-GB" b="1" dirty="0"/>
              <a:t>the role of companies, governments, consumers and other actors in the ‘materials economy’ cycle.</a:t>
            </a:r>
            <a:br>
              <a:rPr lang="en-GB" b="1" dirty="0"/>
            </a:br>
            <a:endParaRPr lang="en-GB" b="1" dirty="0"/>
          </a:p>
          <a:p>
            <a:pPr marL="171450" indent="-171450">
              <a:buFont typeface="Wingdings" panose="05000000000000000000" pitchFamily="2" charset="2"/>
              <a:buChar char="§"/>
            </a:pPr>
            <a:r>
              <a:rPr lang="en-GB" dirty="0"/>
              <a:t>This is just one example of the </a:t>
            </a:r>
            <a:r>
              <a:rPr lang="en-GB" b="1" dirty="0"/>
              <a:t>plethora of online resources available </a:t>
            </a:r>
            <a:r>
              <a:rPr lang="en-GB" dirty="0"/>
              <a:t>to help raise awareness and inform our understanding of the impact of climate change at all levels of society.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7095-E214-4E7D-923E-0C2E14536F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2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B19D61-7E1E-45C9-8600-927B3ECAB5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4281F6B3-5098-4C25-924E-A016DDFA3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61FCF796-9873-40ED-9143-C91C03943DDE}"/>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5" name="Footer Placeholder 4">
            <a:extLst>
              <a:ext uri="{FF2B5EF4-FFF2-40B4-BE49-F238E27FC236}">
                <a16:creationId xmlns="" xmlns:a16="http://schemas.microsoft.com/office/drawing/2014/main" id="{65F7FDD0-B6C5-482C-B727-CADD9CC9A8F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 xmlns:a16="http://schemas.microsoft.com/office/drawing/2014/main" id="{743F1693-3D90-4116-889F-A767DACB0DB1}"/>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107283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2570F2-2BBF-483A-8D34-68664A6938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F21592A-41C7-497A-83A4-7F0028A06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394FA34-5C31-4610-811E-964807422D6F}"/>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5" name="Footer Placeholder 4">
            <a:extLst>
              <a:ext uri="{FF2B5EF4-FFF2-40B4-BE49-F238E27FC236}">
                <a16:creationId xmlns="" xmlns:a16="http://schemas.microsoft.com/office/drawing/2014/main" id="{22B97447-B0AD-475E-8DCA-03A3B24DB5E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 xmlns:a16="http://schemas.microsoft.com/office/drawing/2014/main" id="{099E3163-0594-4CB5-AB93-EEC5E7F5CE73}"/>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2429942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CFB99E1-EC30-4CE8-9B4E-760F5003D6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D6AD9567-AC6C-44BB-A31D-0845F1E2C2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C29EB272-85B1-4B81-836D-2D813AB58D66}"/>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5" name="Footer Placeholder 4">
            <a:extLst>
              <a:ext uri="{FF2B5EF4-FFF2-40B4-BE49-F238E27FC236}">
                <a16:creationId xmlns="" xmlns:a16="http://schemas.microsoft.com/office/drawing/2014/main" id="{129FDD8A-B2D6-4E34-8AA6-2DB842C244E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 xmlns:a16="http://schemas.microsoft.com/office/drawing/2014/main" id="{14AA255B-A5A1-4EA5-946B-6EF9C9B3C179}"/>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257759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Slide 13">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997876DF-E95F-914B-83DA-9F6E8DFF3385}"/>
              </a:ext>
            </a:extLst>
          </p:cNvPr>
          <p:cNvSpPr>
            <a:spLocks noGrp="1"/>
          </p:cNvSpPr>
          <p:nvPr>
            <p:ph type="pic" sz="quarter" idx="11"/>
          </p:nvPr>
        </p:nvSpPr>
        <p:spPr>
          <a:xfrm>
            <a:off x="4747134" y="2986811"/>
            <a:ext cx="2332357" cy="3871189"/>
          </a:xfrm>
          <a:custGeom>
            <a:avLst/>
            <a:gdLst>
              <a:gd name="connsiteX0" fmla="*/ 0 w 4797705"/>
              <a:gd name="connsiteY0" fmla="*/ 0 h 3611730"/>
              <a:gd name="connsiteX1" fmla="*/ 4797705 w 4797705"/>
              <a:gd name="connsiteY1" fmla="*/ 0 h 3611730"/>
              <a:gd name="connsiteX2" fmla="*/ 4797705 w 4797705"/>
              <a:gd name="connsiteY2" fmla="*/ 3611730 h 3611730"/>
              <a:gd name="connsiteX3" fmla="*/ 0 w 4797705"/>
              <a:gd name="connsiteY3" fmla="*/ 3611730 h 3611730"/>
            </a:gdLst>
            <a:ahLst/>
            <a:cxnLst>
              <a:cxn ang="0">
                <a:pos x="connsiteX0" y="connsiteY0"/>
              </a:cxn>
              <a:cxn ang="0">
                <a:pos x="connsiteX1" y="connsiteY1"/>
              </a:cxn>
              <a:cxn ang="0">
                <a:pos x="connsiteX2" y="connsiteY2"/>
              </a:cxn>
              <a:cxn ang="0">
                <a:pos x="connsiteX3" y="connsiteY3"/>
              </a:cxn>
            </a:cxnLst>
            <a:rect l="l" t="t" r="r" b="b"/>
            <a:pathLst>
              <a:path w="4797705" h="3611730">
                <a:moveTo>
                  <a:pt x="0" y="0"/>
                </a:moveTo>
                <a:lnTo>
                  <a:pt x="4797705" y="0"/>
                </a:lnTo>
                <a:lnTo>
                  <a:pt x="4797705" y="3611730"/>
                </a:lnTo>
                <a:lnTo>
                  <a:pt x="0" y="3611730"/>
                </a:lnTo>
                <a:close/>
              </a:path>
            </a:pathLst>
          </a:custGeom>
          <a:solidFill>
            <a:schemeClr val="bg2">
              <a:lumMod val="95000"/>
            </a:schemeClr>
          </a:solidFill>
        </p:spPr>
        <p:txBody>
          <a:bodyPr wrap="square" anchor="ctr">
            <a:noAutofit/>
          </a:bodyPr>
          <a:lstStyle>
            <a:lvl1pPr marL="0" indent="0" algn="ctr">
              <a:buNone/>
              <a:defRPr sz="1200"/>
            </a:lvl1pPr>
          </a:lstStyle>
          <a:p>
            <a:r>
              <a:rPr lang="en-US" dirty="0"/>
              <a:t>Click icon to add picture</a:t>
            </a:r>
          </a:p>
        </p:txBody>
      </p:sp>
      <p:sp>
        <p:nvSpPr>
          <p:cNvPr id="9" name="Picture Placeholder 8">
            <a:extLst>
              <a:ext uri="{FF2B5EF4-FFF2-40B4-BE49-F238E27FC236}">
                <a16:creationId xmlns="" xmlns:a16="http://schemas.microsoft.com/office/drawing/2014/main" id="{1F1F9C06-B987-184E-AFDC-DCD13541FB93}"/>
              </a:ext>
            </a:extLst>
          </p:cNvPr>
          <p:cNvSpPr>
            <a:spLocks noGrp="1"/>
          </p:cNvSpPr>
          <p:nvPr>
            <p:ph type="pic" sz="quarter" idx="13"/>
          </p:nvPr>
        </p:nvSpPr>
        <p:spPr>
          <a:xfrm>
            <a:off x="7079491" y="0"/>
            <a:ext cx="2332357" cy="2985473"/>
          </a:xfrm>
          <a:custGeom>
            <a:avLst/>
            <a:gdLst>
              <a:gd name="connsiteX0" fmla="*/ 0 w 4797705"/>
              <a:gd name="connsiteY0" fmla="*/ 0 h 3611730"/>
              <a:gd name="connsiteX1" fmla="*/ 4797705 w 4797705"/>
              <a:gd name="connsiteY1" fmla="*/ 0 h 3611730"/>
              <a:gd name="connsiteX2" fmla="*/ 4797705 w 4797705"/>
              <a:gd name="connsiteY2" fmla="*/ 3611730 h 3611730"/>
              <a:gd name="connsiteX3" fmla="*/ 0 w 4797705"/>
              <a:gd name="connsiteY3" fmla="*/ 3611730 h 3611730"/>
            </a:gdLst>
            <a:ahLst/>
            <a:cxnLst>
              <a:cxn ang="0">
                <a:pos x="connsiteX0" y="connsiteY0"/>
              </a:cxn>
              <a:cxn ang="0">
                <a:pos x="connsiteX1" y="connsiteY1"/>
              </a:cxn>
              <a:cxn ang="0">
                <a:pos x="connsiteX2" y="connsiteY2"/>
              </a:cxn>
              <a:cxn ang="0">
                <a:pos x="connsiteX3" y="connsiteY3"/>
              </a:cxn>
            </a:cxnLst>
            <a:rect l="l" t="t" r="r" b="b"/>
            <a:pathLst>
              <a:path w="4797705" h="3611730">
                <a:moveTo>
                  <a:pt x="0" y="0"/>
                </a:moveTo>
                <a:lnTo>
                  <a:pt x="4797705" y="0"/>
                </a:lnTo>
                <a:lnTo>
                  <a:pt x="4797705" y="3611730"/>
                </a:lnTo>
                <a:lnTo>
                  <a:pt x="0" y="3611730"/>
                </a:lnTo>
                <a:close/>
              </a:path>
            </a:pathLst>
          </a:custGeom>
          <a:solidFill>
            <a:schemeClr val="bg2">
              <a:lumMod val="95000"/>
            </a:schemeClr>
          </a:solidFill>
        </p:spPr>
        <p:txBody>
          <a:bodyPr wrap="square" anchor="ctr">
            <a:noAutofit/>
          </a:bodyPr>
          <a:lstStyle>
            <a:lvl1pPr marL="0" indent="0" algn="ctr">
              <a:buNone/>
              <a:defRPr sz="1200"/>
            </a:lvl1pPr>
          </a:lstStyle>
          <a:p>
            <a:r>
              <a:rPr lang="en-US" dirty="0"/>
              <a:t>Click icon to add picture</a:t>
            </a:r>
          </a:p>
        </p:txBody>
      </p:sp>
    </p:spTree>
    <p:extLst>
      <p:ext uri="{BB962C8B-B14F-4D97-AF65-F5344CB8AC3E}">
        <p14:creationId xmlns:p14="http://schemas.microsoft.com/office/powerpoint/2010/main" val="197304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7BDB10-6E8C-4BA8-A09C-CF032645D2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5D07614-68A5-42B6-9E43-DFB31E1FC2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2557EB7-5571-4E0D-806B-975984B55F65}"/>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5" name="Footer Placeholder 4">
            <a:extLst>
              <a:ext uri="{FF2B5EF4-FFF2-40B4-BE49-F238E27FC236}">
                <a16:creationId xmlns="" xmlns:a16="http://schemas.microsoft.com/office/drawing/2014/main" id="{E46627E5-13A5-4D2B-A9AF-C4A634C849F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 xmlns:a16="http://schemas.microsoft.com/office/drawing/2014/main" id="{766AB55A-7712-46BE-A527-C6AB88B96F10}"/>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278409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933341-DC59-4496-9FB5-EF070D19AB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9190E17-6BFE-414C-968C-9AB108458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12A4913-CF42-455B-BA04-C79989CD0ED8}"/>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5" name="Footer Placeholder 4">
            <a:extLst>
              <a:ext uri="{FF2B5EF4-FFF2-40B4-BE49-F238E27FC236}">
                <a16:creationId xmlns="" xmlns:a16="http://schemas.microsoft.com/office/drawing/2014/main" id="{BD6B902E-16BC-4F28-9CAD-D482AB6F5F3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 xmlns:a16="http://schemas.microsoft.com/office/drawing/2014/main" id="{F8F3ECBC-F7BC-4C4E-ACDD-0D9A90580A87}"/>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356239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AD8FB4-952F-4BA7-8B99-57386D9AD3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C8A4E61-1F92-42AA-ABB8-E6BBB26538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FCE13C4D-21A3-4129-B2EC-7ECEDC1E3E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50B77616-E83B-45F7-9F4C-E4805A6345BB}"/>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6" name="Footer Placeholder 5">
            <a:extLst>
              <a:ext uri="{FF2B5EF4-FFF2-40B4-BE49-F238E27FC236}">
                <a16:creationId xmlns="" xmlns:a16="http://schemas.microsoft.com/office/drawing/2014/main" id="{C6C871CF-5248-4C55-89EF-66B6A3C9D43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 xmlns:a16="http://schemas.microsoft.com/office/drawing/2014/main" id="{5D41CD89-ED17-483F-868C-1B6136626068}"/>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83922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2AE16F-EC73-458C-993E-C4789E895EB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72ED0299-95EF-4621-82EA-2621054E9C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A6BDE90-4441-4156-9D06-B5F25F045A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4A91DC12-FDEE-4CA7-8494-080C122F0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A8FD05-2996-4D23-BBD7-5FD6D05D33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2FA9A8E-43D6-4A2D-A5FF-8897FE7AE47E}"/>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8" name="Footer Placeholder 7">
            <a:extLst>
              <a:ext uri="{FF2B5EF4-FFF2-40B4-BE49-F238E27FC236}">
                <a16:creationId xmlns="" xmlns:a16="http://schemas.microsoft.com/office/drawing/2014/main" id="{15D7DF52-C8B3-4792-8B85-273F4AFE587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 xmlns:a16="http://schemas.microsoft.com/office/drawing/2014/main" id="{B85DAC9A-E237-48E1-99E7-34EE5D838173}"/>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248503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493CDC-EE78-4C23-8415-972A424AED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3F9A5433-0638-416B-8D5B-894ECCB3F3A9}"/>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4" name="Footer Placeholder 3">
            <a:extLst>
              <a:ext uri="{FF2B5EF4-FFF2-40B4-BE49-F238E27FC236}">
                <a16:creationId xmlns="" xmlns:a16="http://schemas.microsoft.com/office/drawing/2014/main" id="{E3B3081A-D57F-414C-A92B-F9E378B442C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 xmlns:a16="http://schemas.microsoft.com/office/drawing/2014/main" id="{B438EE18-3113-429C-80A2-D2FC7337E48D}"/>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58025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315CACE-BFF6-411F-AF2C-F872DFD8188E}"/>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3" name="Footer Placeholder 2">
            <a:extLst>
              <a:ext uri="{FF2B5EF4-FFF2-40B4-BE49-F238E27FC236}">
                <a16:creationId xmlns="" xmlns:a16="http://schemas.microsoft.com/office/drawing/2014/main" id="{A17FAA9F-BDD4-4BCE-91B2-1782FF9ACF7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 xmlns:a16="http://schemas.microsoft.com/office/drawing/2014/main" id="{A17D61B4-F32D-4111-8D3B-64A1A5C219E7}"/>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193845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FAF271-5913-4D2D-ADFC-C4802E601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4E7BA98-7654-4A6A-914A-D3A8A5B4A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E0A4841E-CCA0-47CD-A16B-3B95C16AA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9AA22F-7959-4E04-A1AD-40C23466BC0F}"/>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6" name="Footer Placeholder 5">
            <a:extLst>
              <a:ext uri="{FF2B5EF4-FFF2-40B4-BE49-F238E27FC236}">
                <a16:creationId xmlns="" xmlns:a16="http://schemas.microsoft.com/office/drawing/2014/main" id="{0C206CE8-8E62-4B23-B91F-FFCF1AA2F7A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 xmlns:a16="http://schemas.microsoft.com/office/drawing/2014/main" id="{203E2832-F059-4BA7-B3FA-99E924E1D6C9}"/>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1535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E07CFA-B97A-4F83-998E-C90135810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2A42E4C4-6AEE-4710-B967-2DD86E71B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 xmlns:a16="http://schemas.microsoft.com/office/drawing/2014/main" id="{E23B1E93-7E30-4926-9E3A-3359E17A0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39D92C6-A7D5-4316-8358-8AC35C30B7BC}"/>
              </a:ext>
            </a:extLst>
          </p:cNvPr>
          <p:cNvSpPr>
            <a:spLocks noGrp="1"/>
          </p:cNvSpPr>
          <p:nvPr>
            <p:ph type="dt" sz="half" idx="10"/>
          </p:nvPr>
        </p:nvSpPr>
        <p:spPr/>
        <p:txBody>
          <a:bodyPr/>
          <a:lstStyle/>
          <a:p>
            <a:fld id="{92F6B9FC-1FE6-4165-BD14-F337DBFE7CC5}" type="datetimeFigureOut">
              <a:rPr lang="en-GB" smtClean="0"/>
              <a:t>04/10/2021</a:t>
            </a:fld>
            <a:endParaRPr lang="en-GB" dirty="0"/>
          </a:p>
        </p:txBody>
      </p:sp>
      <p:sp>
        <p:nvSpPr>
          <p:cNvPr id="6" name="Footer Placeholder 5">
            <a:extLst>
              <a:ext uri="{FF2B5EF4-FFF2-40B4-BE49-F238E27FC236}">
                <a16:creationId xmlns="" xmlns:a16="http://schemas.microsoft.com/office/drawing/2014/main" id="{A14F884B-6BEA-43C2-9932-749FE11A381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 xmlns:a16="http://schemas.microsoft.com/office/drawing/2014/main" id="{F0A257FA-844C-438F-924C-E43DA319B701}"/>
              </a:ext>
            </a:extLst>
          </p:cNvPr>
          <p:cNvSpPr>
            <a:spLocks noGrp="1"/>
          </p:cNvSpPr>
          <p:nvPr>
            <p:ph type="sldNum" sz="quarter" idx="12"/>
          </p:nvPr>
        </p:nvSpPr>
        <p:spPr/>
        <p:txBody>
          <a:bodyPr/>
          <a:lstStyle/>
          <a:p>
            <a:fld id="{0AE24551-03BF-411E-80CA-40C850B82EF6}" type="slidenum">
              <a:rPr lang="en-GB" smtClean="0"/>
              <a:t>‹#›</a:t>
            </a:fld>
            <a:endParaRPr lang="en-GB" dirty="0"/>
          </a:p>
        </p:txBody>
      </p:sp>
    </p:spTree>
    <p:extLst>
      <p:ext uri="{BB962C8B-B14F-4D97-AF65-F5344CB8AC3E}">
        <p14:creationId xmlns:p14="http://schemas.microsoft.com/office/powerpoint/2010/main" val="104858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F70C35A-0F7C-46EE-B7FE-E7FA5F91BB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1D28AAC5-8BEB-472F-96DC-07DDFA0CAA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3AD6104-E5C3-42D6-93BD-93570B42A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6B9FC-1FE6-4165-BD14-F337DBFE7CC5}" type="datetimeFigureOut">
              <a:rPr lang="en-GB" smtClean="0"/>
              <a:t>04/10/2021</a:t>
            </a:fld>
            <a:endParaRPr lang="en-GB" dirty="0"/>
          </a:p>
        </p:txBody>
      </p:sp>
      <p:sp>
        <p:nvSpPr>
          <p:cNvPr id="5" name="Footer Placeholder 4">
            <a:extLst>
              <a:ext uri="{FF2B5EF4-FFF2-40B4-BE49-F238E27FC236}">
                <a16:creationId xmlns="" xmlns:a16="http://schemas.microsoft.com/office/drawing/2014/main" id="{4AE0A00B-1A35-4AEE-BDBC-40F3745FB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 xmlns:a16="http://schemas.microsoft.com/office/drawing/2014/main" id="{12BF7BAC-73ED-4483-84FC-9044F4A91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24551-03BF-411E-80CA-40C850B82EF6}" type="slidenum">
              <a:rPr lang="en-GB" smtClean="0"/>
              <a:t>‹#›</a:t>
            </a:fld>
            <a:endParaRPr lang="en-GB" dirty="0"/>
          </a:p>
        </p:txBody>
      </p:sp>
    </p:spTree>
    <p:extLst>
      <p:ext uri="{BB962C8B-B14F-4D97-AF65-F5344CB8AC3E}">
        <p14:creationId xmlns:p14="http://schemas.microsoft.com/office/powerpoint/2010/main" val="2325237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9Gorqroigq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hyperlink" Target="https://youtu.be/PY6xzwLXpjg" TargetMode="Externa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1.gif"/><Relationship Id="rId4" Type="http://schemas.openxmlformats.org/officeDocument/2006/relationships/image" Target="../media/image28.png"/><Relationship Id="rId9" Type="http://schemas.openxmlformats.org/officeDocument/2006/relationships/hyperlink" Target="https://www.learnwithunite.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hyperlink" Target="https://protect-eu.mimecast.com/s/H10ACpkZKcnLzNZFPFOfs?domain=wetransfer.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youtu.be/cEGqOZMhQGg" TargetMode="Externa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earnwithunite.org/environmen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gif"/><Relationship Id="rId4" Type="http://schemas.openxmlformats.org/officeDocument/2006/relationships/hyperlink" Target="https://www.learnwithunite.or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hyperlink" Target="https://www.learnwithunite.org/" TargetMode="External"/><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09202E7-98A3-4132-B069-9CA6B7CA6A8D}"/>
              </a:ext>
            </a:extLst>
          </p:cNvPr>
          <p:cNvSpPr>
            <a:spLocks noGrp="1"/>
          </p:cNvSpPr>
          <p:nvPr>
            <p:ph type="subTitle" idx="1"/>
          </p:nvPr>
        </p:nvSpPr>
        <p:spPr>
          <a:xfrm>
            <a:off x="671120" y="3429000"/>
            <a:ext cx="10581313" cy="2651788"/>
          </a:xfrm>
          <a:ln w="38100">
            <a:solidFill>
              <a:schemeClr val="accent6"/>
            </a:solidFill>
          </a:ln>
        </p:spPr>
        <p:txBody>
          <a:bodyPr>
            <a:normAutofit fontScale="92500" lnSpcReduction="20000"/>
          </a:bodyPr>
          <a:lstStyle/>
          <a:p>
            <a:r>
              <a:rPr lang="en-GB" b="1" u="sng" dirty="0">
                <a:solidFill>
                  <a:srgbClr val="FF0000"/>
                </a:solidFill>
              </a:rPr>
              <a:t/>
            </a:r>
            <a:br>
              <a:rPr lang="en-GB" b="1" u="sng" dirty="0">
                <a:solidFill>
                  <a:srgbClr val="FF0000"/>
                </a:solidFill>
              </a:rPr>
            </a:br>
            <a:r>
              <a:rPr lang="en-GB" sz="3500" b="1" u="sng" dirty="0">
                <a:solidFill>
                  <a:srgbClr val="FF0000"/>
                </a:solidFill>
              </a:rPr>
              <a:t>Education Department</a:t>
            </a:r>
          </a:p>
          <a:p>
            <a:r>
              <a:rPr lang="en-GB" sz="4000" b="1" dirty="0"/>
              <a:t>Environmental Taskforce Film</a:t>
            </a:r>
            <a:br>
              <a:rPr lang="en-GB" sz="4000" b="1" dirty="0"/>
            </a:br>
            <a:r>
              <a:rPr lang="en-GB" sz="4000" b="1" dirty="0"/>
              <a:t>&amp;</a:t>
            </a:r>
            <a:br>
              <a:rPr lang="en-GB" sz="4000" b="1" dirty="0"/>
            </a:br>
            <a:r>
              <a:rPr lang="en-GB" sz="4000" b="1" dirty="0"/>
              <a:t>RISC Presentation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200" dirty="0">
                <a:solidFill>
                  <a:prstClr val="black"/>
                </a:solidFill>
                <a:latin typeface="Calibri" panose="020F0502020204030204"/>
              </a:rPr>
              <a:t>Barry Faulkner</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(Unite National </a:t>
            </a:r>
            <a:r>
              <a:rPr lang="en-GB" sz="1500" dirty="0">
                <a:solidFill>
                  <a:prstClr val="black"/>
                </a:solidFill>
                <a:latin typeface="Calibri" panose="020F0502020204030204"/>
              </a:rPr>
              <a:t>Political</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500" b="0" i="0" u="none" strike="noStrike" kern="1200" cap="none" spc="0" normalizeH="0" baseline="0" noProof="0">
                <a:ln>
                  <a:noFill/>
                </a:ln>
                <a:solidFill>
                  <a:prstClr val="black"/>
                </a:solidFill>
                <a:effectLst/>
                <a:uLnTx/>
                <a:uFillTx/>
                <a:latin typeface="Calibri" panose="020F0502020204030204"/>
                <a:ea typeface="+mn-ea"/>
                <a:cs typeface="+mn-cs"/>
              </a:rPr>
              <a:t>Education Coordinator)</a:t>
            </a: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sz="4000" b="1" dirty="0"/>
          </a:p>
        </p:txBody>
      </p:sp>
      <p:sp>
        <p:nvSpPr>
          <p:cNvPr id="4" name="Title 1">
            <a:extLst>
              <a:ext uri="{FF2B5EF4-FFF2-40B4-BE49-F238E27FC236}">
                <a16:creationId xmlns="" xmlns:a16="http://schemas.microsoft.com/office/drawing/2014/main" id="{72C95343-C1B7-456E-A1F5-DC804F37B5B1}"/>
              </a:ext>
            </a:extLst>
          </p:cNvPr>
          <p:cNvSpPr>
            <a:spLocks noGrp="1"/>
          </p:cNvSpPr>
          <p:nvPr>
            <p:ph type="ctrTitle"/>
          </p:nvPr>
        </p:nvSpPr>
        <p:spPr>
          <a:xfrm>
            <a:off x="648748" y="314113"/>
            <a:ext cx="10603685" cy="2950450"/>
          </a:xfrm>
          <a:solidFill>
            <a:schemeClr val="accent6"/>
          </a:solidFill>
          <a:ln>
            <a:solidFill>
              <a:schemeClr val="accent6"/>
            </a:solidFill>
          </a:ln>
        </p:spPr>
        <p:txBody>
          <a:bodyPr>
            <a:normAutofit fontScale="90000"/>
          </a:bodyPr>
          <a:lstStyle/>
          <a:p>
            <a:r>
              <a:rPr lang="en-GB" dirty="0">
                <a:solidFill>
                  <a:schemeClr val="bg1"/>
                </a:solidFill>
              </a:rPr>
              <a:t/>
            </a:r>
            <a:br>
              <a:rPr lang="en-GB" dirty="0">
                <a:solidFill>
                  <a:schemeClr val="bg1"/>
                </a:solidFill>
              </a:rPr>
            </a:br>
            <a:r>
              <a:rPr lang="en-GB" dirty="0">
                <a:solidFill>
                  <a:schemeClr val="bg1"/>
                </a:solidFill>
              </a:rPr>
              <a:t/>
            </a:r>
            <a:br>
              <a:rPr lang="en-GB" dirty="0">
                <a:solidFill>
                  <a:schemeClr val="bg1"/>
                </a:solidFill>
              </a:rPr>
            </a:br>
            <a:r>
              <a:rPr lang="en-GB" dirty="0">
                <a:solidFill>
                  <a:schemeClr val="bg1"/>
                </a:solidFill>
              </a:rPr>
              <a:t>Climate change, the Environment </a:t>
            </a:r>
            <a:br>
              <a:rPr lang="en-GB" dirty="0">
                <a:solidFill>
                  <a:schemeClr val="bg1"/>
                </a:solidFill>
              </a:rPr>
            </a:br>
            <a:r>
              <a:rPr lang="en-GB" dirty="0">
                <a:solidFill>
                  <a:schemeClr val="bg1"/>
                </a:solidFill>
              </a:rPr>
              <a:t>&amp; Just Transition </a:t>
            </a:r>
          </a:p>
        </p:txBody>
      </p:sp>
      <p:pic>
        <p:nvPicPr>
          <p:cNvPr id="5" name="Picture 4" descr="Logo, company name&#10;&#10;Description automatically generated">
            <a:extLst>
              <a:ext uri="{FF2B5EF4-FFF2-40B4-BE49-F238E27FC236}">
                <a16:creationId xmlns="" xmlns:a16="http://schemas.microsoft.com/office/drawing/2014/main" id="{8CD6CDBC-D78D-4134-8DF6-4E84A4D95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622" y="444995"/>
            <a:ext cx="1220755" cy="1220755"/>
          </a:xfrm>
          <a:prstGeom prst="rect">
            <a:avLst/>
          </a:prstGeom>
        </p:spPr>
      </p:pic>
    </p:spTree>
    <p:extLst>
      <p:ext uri="{BB962C8B-B14F-4D97-AF65-F5344CB8AC3E}">
        <p14:creationId xmlns:p14="http://schemas.microsoft.com/office/powerpoint/2010/main" val="213374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73B4712-1567-41FC-89CF-D2C1A75F0208}"/>
              </a:ext>
            </a:extLst>
          </p:cNvPr>
          <p:cNvPicPr>
            <a:picLocks noChangeAspect="1"/>
          </p:cNvPicPr>
          <p:nvPr/>
        </p:nvPicPr>
        <p:blipFill rotWithShape="1">
          <a:blip r:embed="rId3"/>
          <a:srcRect l="30842" t="30885" r="31429" b="37687"/>
          <a:stretch/>
        </p:blipFill>
        <p:spPr>
          <a:xfrm>
            <a:off x="173364" y="1517551"/>
            <a:ext cx="10450284" cy="4811307"/>
          </a:xfrm>
          <a:prstGeom prst="rect">
            <a:avLst/>
          </a:prstGeom>
          <a:ln>
            <a:solidFill>
              <a:schemeClr val="accent6"/>
            </a:solidFill>
          </a:ln>
        </p:spPr>
      </p:pic>
      <p:sp>
        <p:nvSpPr>
          <p:cNvPr id="6" name="TextBox 5">
            <a:extLst>
              <a:ext uri="{FF2B5EF4-FFF2-40B4-BE49-F238E27FC236}">
                <a16:creationId xmlns="" xmlns:a16="http://schemas.microsoft.com/office/drawing/2014/main" id="{615EA78C-870C-4041-8671-8FE36DAFF541}"/>
              </a:ext>
            </a:extLst>
          </p:cNvPr>
          <p:cNvSpPr txBox="1"/>
          <p:nvPr/>
        </p:nvSpPr>
        <p:spPr>
          <a:xfrm>
            <a:off x="173363" y="298226"/>
            <a:ext cx="10450285" cy="954107"/>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Unite Chemicals Pharmaceuticals </a:t>
            </a:r>
            <a:b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Process &amp; Textiles Trade Group</a:t>
            </a:r>
          </a:p>
        </p:txBody>
      </p:sp>
      <p:pic>
        <p:nvPicPr>
          <p:cNvPr id="7" name="Picture 6" descr="Logo, company name&#10;&#10;Description automatically generated">
            <a:extLst>
              <a:ext uri="{FF2B5EF4-FFF2-40B4-BE49-F238E27FC236}">
                <a16:creationId xmlns="" xmlns:a16="http://schemas.microsoft.com/office/drawing/2014/main" id="{6FFFF218-2B7F-4392-A154-59FD15ED4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1256" y="378324"/>
            <a:ext cx="793910" cy="793910"/>
          </a:xfrm>
          <a:prstGeom prst="rect">
            <a:avLst/>
          </a:prstGeom>
        </p:spPr>
      </p:pic>
      <p:sp>
        <p:nvSpPr>
          <p:cNvPr id="2" name="TextBox 1">
            <a:extLst>
              <a:ext uri="{FF2B5EF4-FFF2-40B4-BE49-F238E27FC236}">
                <a16:creationId xmlns="" xmlns:a16="http://schemas.microsoft.com/office/drawing/2014/main" id="{ADFEDAA9-31C7-45E9-90E7-B8E6B3C453A6}"/>
              </a:ext>
            </a:extLst>
          </p:cNvPr>
          <p:cNvSpPr txBox="1"/>
          <p:nvPr/>
        </p:nvSpPr>
        <p:spPr>
          <a:xfrm>
            <a:off x="268448" y="361546"/>
            <a:ext cx="2474752" cy="830997"/>
          </a:xfrm>
          <a:prstGeom prst="rect">
            <a:avLst/>
          </a:prstGeom>
          <a:noFill/>
          <a:ln w="190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Examples of sector activities…</a:t>
            </a:r>
          </a:p>
        </p:txBody>
      </p:sp>
      <p:pic>
        <p:nvPicPr>
          <p:cNvPr id="4" name="Picture 3">
            <a:extLst>
              <a:ext uri="{FF2B5EF4-FFF2-40B4-BE49-F238E27FC236}">
                <a16:creationId xmlns="" xmlns:a16="http://schemas.microsoft.com/office/drawing/2014/main" id="{DF366BBA-1291-4B60-92A0-D7EEC0AE036F}"/>
              </a:ext>
            </a:extLst>
          </p:cNvPr>
          <p:cNvPicPr>
            <a:picLocks noChangeAspect="1"/>
          </p:cNvPicPr>
          <p:nvPr/>
        </p:nvPicPr>
        <p:blipFill rotWithShape="1">
          <a:blip r:embed="rId5"/>
          <a:srcRect l="32959" t="13945" r="34014" b="6178"/>
          <a:stretch/>
        </p:blipFill>
        <p:spPr>
          <a:xfrm rot="21308473">
            <a:off x="9744425" y="2580212"/>
            <a:ext cx="2160212" cy="2938788"/>
          </a:xfrm>
          <a:prstGeom prst="rect">
            <a:avLst/>
          </a:prstGeom>
        </p:spPr>
      </p:pic>
    </p:spTree>
    <p:extLst>
      <p:ext uri="{BB962C8B-B14F-4D97-AF65-F5344CB8AC3E}">
        <p14:creationId xmlns:p14="http://schemas.microsoft.com/office/powerpoint/2010/main" val="3949788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86B28D-8F00-458C-8955-CC7D1AE5E012}"/>
              </a:ext>
            </a:extLst>
          </p:cNvPr>
          <p:cNvSpPr>
            <a:spLocks noGrp="1"/>
          </p:cNvSpPr>
          <p:nvPr>
            <p:ph type="title"/>
          </p:nvPr>
        </p:nvSpPr>
        <p:spPr>
          <a:xfrm>
            <a:off x="838200" y="365125"/>
            <a:ext cx="10507824" cy="1325563"/>
          </a:xfrm>
        </p:spPr>
        <p:txBody>
          <a:bodyPr>
            <a:normAutofit/>
          </a:bodyPr>
          <a:lstStyle/>
          <a:p>
            <a:pPr algn="ctr"/>
            <a:r>
              <a:rPr lang="en-GB" dirty="0"/>
              <a:t>The Story of Stuff – the ‘materials economy’</a:t>
            </a:r>
            <a:br>
              <a:rPr lang="en-GB" dirty="0"/>
            </a:br>
            <a:r>
              <a:rPr lang="en-GB" sz="1600" dirty="0">
                <a:hlinkClick r:id="rId3"/>
              </a:rPr>
              <a:t>https://www.youtube.com/watch?v=9GorqroigqM</a:t>
            </a:r>
            <a:r>
              <a:rPr lang="en-GB" sz="1600" dirty="0"/>
              <a:t/>
            </a:r>
            <a:br>
              <a:rPr lang="en-GB" sz="1600" dirty="0"/>
            </a:br>
            <a:endParaRPr lang="en-GB" sz="1600" dirty="0"/>
          </a:p>
        </p:txBody>
      </p:sp>
      <p:pic>
        <p:nvPicPr>
          <p:cNvPr id="6" name="Picture 5">
            <a:extLst>
              <a:ext uri="{FF2B5EF4-FFF2-40B4-BE49-F238E27FC236}">
                <a16:creationId xmlns="" xmlns:a16="http://schemas.microsoft.com/office/drawing/2014/main" id="{33CF95D7-CA1D-4D08-9069-68FD71546790}"/>
              </a:ext>
            </a:extLst>
          </p:cNvPr>
          <p:cNvPicPr>
            <a:picLocks noChangeAspect="1"/>
          </p:cNvPicPr>
          <p:nvPr/>
        </p:nvPicPr>
        <p:blipFill rotWithShape="1">
          <a:blip r:embed="rId4"/>
          <a:srcRect l="5817" t="25851" r="29056" b="53469"/>
          <a:stretch/>
        </p:blipFill>
        <p:spPr>
          <a:xfrm>
            <a:off x="593097" y="1803632"/>
            <a:ext cx="11187567" cy="1998249"/>
          </a:xfrm>
          <a:prstGeom prst="rect">
            <a:avLst/>
          </a:prstGeom>
        </p:spPr>
      </p:pic>
      <p:sp>
        <p:nvSpPr>
          <p:cNvPr id="7" name="TextBox 6">
            <a:extLst>
              <a:ext uri="{FF2B5EF4-FFF2-40B4-BE49-F238E27FC236}">
                <a16:creationId xmlns="" xmlns:a16="http://schemas.microsoft.com/office/drawing/2014/main" id="{42A4C0EA-B728-4DC8-9923-BCBEA3FE9641}"/>
              </a:ext>
            </a:extLst>
          </p:cNvPr>
          <p:cNvSpPr txBox="1"/>
          <p:nvPr/>
        </p:nvSpPr>
        <p:spPr>
          <a:xfrm>
            <a:off x="411336" y="3801881"/>
            <a:ext cx="115094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Extraction	        Production          Distribution          Consumption        Waste</a:t>
            </a:r>
            <a:b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(Resources)</a:t>
            </a:r>
          </a:p>
        </p:txBody>
      </p:sp>
      <p:sp>
        <p:nvSpPr>
          <p:cNvPr id="8" name="TextBox 7">
            <a:extLst>
              <a:ext uri="{FF2B5EF4-FFF2-40B4-BE49-F238E27FC236}">
                <a16:creationId xmlns="" xmlns:a16="http://schemas.microsoft.com/office/drawing/2014/main" id="{3D0224CE-F0E8-4249-AE25-16BAED5B5ADF}"/>
              </a:ext>
            </a:extLst>
          </p:cNvPr>
          <p:cNvSpPr txBox="1"/>
          <p:nvPr/>
        </p:nvSpPr>
        <p:spPr>
          <a:xfrm>
            <a:off x="83890" y="5117283"/>
            <a:ext cx="11971089" cy="147732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Example of adaptation intervention:</a:t>
            </a:r>
            <a:br>
              <a:rPr kumimoji="0" lang="en-GB"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construction sector is the largest user of materials in the UK and produces the biggest waste stream in terms of tonnage.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every stage of the construction process there are different opportunities for different professions in construction to reduce waste, and reuse or recycle products, components and buildings, and for materials to move up the waste hierarchy so that ultimately material resources can continue to flow around a circular economy.</a:t>
            </a:r>
          </a:p>
        </p:txBody>
      </p:sp>
      <p:sp>
        <p:nvSpPr>
          <p:cNvPr id="9" name="TextBox 8">
            <a:extLst>
              <a:ext uri="{FF2B5EF4-FFF2-40B4-BE49-F238E27FC236}">
                <a16:creationId xmlns="" xmlns:a16="http://schemas.microsoft.com/office/drawing/2014/main" id="{E34F341E-857D-4183-868C-3A917B51504A}"/>
              </a:ext>
            </a:extLst>
          </p:cNvPr>
          <p:cNvSpPr txBox="1"/>
          <p:nvPr/>
        </p:nvSpPr>
        <p:spPr>
          <a:xfrm>
            <a:off x="8783273" y="2877424"/>
            <a:ext cx="4530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Us</a:t>
            </a:r>
          </a:p>
        </p:txBody>
      </p:sp>
    </p:spTree>
    <p:extLst>
      <p:ext uri="{BB962C8B-B14F-4D97-AF65-F5344CB8AC3E}">
        <p14:creationId xmlns:p14="http://schemas.microsoft.com/office/powerpoint/2010/main" val="2961530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A9CF6A-EB15-437B-91D5-F0BE26891F3B}"/>
              </a:ext>
            </a:extLst>
          </p:cNvPr>
          <p:cNvSpPr>
            <a:spLocks noGrp="1"/>
          </p:cNvSpPr>
          <p:nvPr>
            <p:ph type="title"/>
          </p:nvPr>
        </p:nvSpPr>
        <p:spPr>
          <a:solidFill>
            <a:schemeClr val="accent6"/>
          </a:solidFill>
        </p:spPr>
        <p:txBody>
          <a:bodyPr>
            <a:normAutofit/>
          </a:bodyPr>
          <a:lstStyle/>
          <a:p>
            <a:r>
              <a:rPr lang="en-GB" b="1" dirty="0">
                <a:solidFill>
                  <a:schemeClr val="bg1"/>
                </a:solidFill>
              </a:rPr>
              <a:t>People</a:t>
            </a:r>
            <a:r>
              <a:rPr lang="en-GB" sz="3600" b="1" dirty="0">
                <a:solidFill>
                  <a:schemeClr val="bg1"/>
                </a:solidFill>
              </a:rPr>
              <a:t> </a:t>
            </a:r>
            <a:r>
              <a:rPr lang="en-GB" sz="4000" b="1" dirty="0">
                <a:solidFill>
                  <a:schemeClr val="bg1"/>
                </a:solidFill>
              </a:rPr>
              <a:t>&amp; planet before profit principles… </a:t>
            </a:r>
          </a:p>
        </p:txBody>
      </p:sp>
      <p:pic>
        <p:nvPicPr>
          <p:cNvPr id="11" name="Content Placeholder 10">
            <a:extLst>
              <a:ext uri="{FF2B5EF4-FFF2-40B4-BE49-F238E27FC236}">
                <a16:creationId xmlns="" xmlns:a16="http://schemas.microsoft.com/office/drawing/2014/main" id="{039E13A3-FF86-449F-983E-1CEE5E7A7E68}"/>
              </a:ext>
            </a:extLst>
          </p:cNvPr>
          <p:cNvPicPr>
            <a:picLocks noGrp="1" noChangeAspect="1"/>
          </p:cNvPicPr>
          <p:nvPr>
            <p:ph sz="half" idx="2"/>
          </p:nvPr>
        </p:nvPicPr>
        <p:blipFill rotWithShape="1">
          <a:blip r:embed="rId3"/>
          <a:srcRect t="10158"/>
          <a:stretch/>
        </p:blipFill>
        <p:spPr>
          <a:xfrm>
            <a:off x="5744036" y="1913365"/>
            <a:ext cx="3592911" cy="4580184"/>
          </a:xfrm>
          <a:prstGeom prst="rect">
            <a:avLst/>
          </a:prstGeom>
          <a:ln>
            <a:solidFill>
              <a:schemeClr val="tx1"/>
            </a:solidFill>
          </a:ln>
        </p:spPr>
      </p:pic>
      <p:pic>
        <p:nvPicPr>
          <p:cNvPr id="12" name="Content Placeholder 11">
            <a:extLst>
              <a:ext uri="{FF2B5EF4-FFF2-40B4-BE49-F238E27FC236}">
                <a16:creationId xmlns="" xmlns:a16="http://schemas.microsoft.com/office/drawing/2014/main" id="{6B814D9F-45B0-4314-9411-DCE693AE7024}"/>
              </a:ext>
            </a:extLst>
          </p:cNvPr>
          <p:cNvPicPr>
            <a:picLocks noGrp="1" noChangeAspect="1"/>
          </p:cNvPicPr>
          <p:nvPr>
            <p:ph sz="quarter" idx="4"/>
          </p:nvPr>
        </p:nvPicPr>
        <p:blipFill>
          <a:blip r:embed="rId4"/>
          <a:stretch>
            <a:fillRect/>
          </a:stretch>
        </p:blipFill>
        <p:spPr>
          <a:xfrm>
            <a:off x="839788" y="1913365"/>
            <a:ext cx="4802361" cy="4579509"/>
          </a:xfrm>
          <a:prstGeom prst="rect">
            <a:avLst/>
          </a:prstGeom>
        </p:spPr>
      </p:pic>
      <p:pic>
        <p:nvPicPr>
          <p:cNvPr id="4" name="Picture 3" descr="Logo, company name&#10;&#10;Description automatically generated">
            <a:extLst>
              <a:ext uri="{FF2B5EF4-FFF2-40B4-BE49-F238E27FC236}">
                <a16:creationId xmlns="" xmlns:a16="http://schemas.microsoft.com/office/drawing/2014/main" id="{8E3EBDA5-F8A9-44E4-804C-FDCB9D712B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00" y="462751"/>
            <a:ext cx="1130310" cy="1130310"/>
          </a:xfrm>
          <a:prstGeom prst="rect">
            <a:avLst/>
          </a:prstGeom>
        </p:spPr>
      </p:pic>
      <p:pic>
        <p:nvPicPr>
          <p:cNvPr id="13" name="Picture 12">
            <a:extLst>
              <a:ext uri="{FF2B5EF4-FFF2-40B4-BE49-F238E27FC236}">
                <a16:creationId xmlns="" xmlns:a16="http://schemas.microsoft.com/office/drawing/2014/main" id="{D1E98DE8-6EBC-4D12-B4DB-7CAE10C68D74}"/>
              </a:ext>
            </a:extLst>
          </p:cNvPr>
          <p:cNvPicPr>
            <a:picLocks noChangeAspect="1"/>
          </p:cNvPicPr>
          <p:nvPr/>
        </p:nvPicPr>
        <p:blipFill>
          <a:blip r:embed="rId6"/>
          <a:stretch>
            <a:fillRect/>
          </a:stretch>
        </p:blipFill>
        <p:spPr>
          <a:xfrm>
            <a:off x="9489431" y="4462122"/>
            <a:ext cx="2599427" cy="1024548"/>
          </a:xfrm>
          <a:prstGeom prst="rect">
            <a:avLst/>
          </a:prstGeom>
        </p:spPr>
      </p:pic>
      <p:pic>
        <p:nvPicPr>
          <p:cNvPr id="15" name="Picture 14">
            <a:extLst>
              <a:ext uri="{FF2B5EF4-FFF2-40B4-BE49-F238E27FC236}">
                <a16:creationId xmlns="" xmlns:a16="http://schemas.microsoft.com/office/drawing/2014/main" id="{49F371C4-6918-4167-B3B8-40D1B2CFB965}"/>
              </a:ext>
            </a:extLst>
          </p:cNvPr>
          <p:cNvPicPr>
            <a:picLocks noChangeAspect="1"/>
          </p:cNvPicPr>
          <p:nvPr/>
        </p:nvPicPr>
        <p:blipFill rotWithShape="1">
          <a:blip r:embed="rId7"/>
          <a:srcRect l="37959" t="39863" r="38929" b="36735"/>
          <a:stretch/>
        </p:blipFill>
        <p:spPr>
          <a:xfrm>
            <a:off x="9384305" y="2186153"/>
            <a:ext cx="2746649" cy="1564318"/>
          </a:xfrm>
          <a:prstGeom prst="rect">
            <a:avLst/>
          </a:prstGeom>
        </p:spPr>
      </p:pic>
      <p:sp>
        <p:nvSpPr>
          <p:cNvPr id="17" name="TextBox 16">
            <a:extLst>
              <a:ext uri="{FF2B5EF4-FFF2-40B4-BE49-F238E27FC236}">
                <a16:creationId xmlns="" xmlns:a16="http://schemas.microsoft.com/office/drawing/2014/main" id="{C74967E9-3854-4869-976C-C9D150993509}"/>
              </a:ext>
            </a:extLst>
          </p:cNvPr>
          <p:cNvSpPr txBox="1"/>
          <p:nvPr/>
        </p:nvSpPr>
        <p:spPr>
          <a:xfrm>
            <a:off x="9585958" y="3814588"/>
            <a:ext cx="240637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https://youtu.be/PY6xzwLXpjg</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55E0AEC4-1A3B-4E51-8F31-482E7A672D3B}"/>
              </a:ext>
            </a:extLst>
          </p:cNvPr>
          <p:cNvSpPr txBox="1"/>
          <p:nvPr/>
        </p:nvSpPr>
        <p:spPr>
          <a:xfrm>
            <a:off x="9568677" y="5933584"/>
            <a:ext cx="237790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https://www.learnwithunite.org/</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08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 xmlns:a16="http://schemas.microsoft.com/office/drawing/2014/main" id="{95B29F1E-A307-EC44-BEDF-31BE10171A05}"/>
              </a:ext>
            </a:extLst>
          </p:cNvPr>
          <p:cNvSpPr>
            <a:spLocks noChangeArrowheads="1"/>
          </p:cNvSpPr>
          <p:nvPr/>
        </p:nvSpPr>
        <p:spPr bwMode="auto">
          <a:xfrm>
            <a:off x="7423647" y="3206405"/>
            <a:ext cx="2331751" cy="2988217"/>
          </a:xfrm>
          <a:custGeom>
            <a:avLst/>
            <a:gdLst>
              <a:gd name="T0" fmla="*/ 2444723 w 3746"/>
              <a:gd name="T1" fmla="*/ 3133116 h 4797"/>
              <a:gd name="T2" fmla="*/ 0 w 3746"/>
              <a:gd name="T3" fmla="*/ 3133116 h 4797"/>
              <a:gd name="T4" fmla="*/ 0 w 3746"/>
              <a:gd name="T5" fmla="*/ 0 h 4797"/>
              <a:gd name="T6" fmla="*/ 2444723 w 3746"/>
              <a:gd name="T7" fmla="*/ 0 h 4797"/>
              <a:gd name="T8" fmla="*/ 2444723 w 3746"/>
              <a:gd name="T9" fmla="*/ 3133116 h 47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6" h="4797">
                <a:moveTo>
                  <a:pt x="3745" y="4796"/>
                </a:moveTo>
                <a:lnTo>
                  <a:pt x="0" y="4796"/>
                </a:lnTo>
                <a:lnTo>
                  <a:pt x="0" y="0"/>
                </a:lnTo>
                <a:lnTo>
                  <a:pt x="3745" y="0"/>
                </a:lnTo>
                <a:lnTo>
                  <a:pt x="3745" y="4796"/>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3" name="Freeform 3">
            <a:extLst>
              <a:ext uri="{FF2B5EF4-FFF2-40B4-BE49-F238E27FC236}">
                <a16:creationId xmlns="" xmlns:a16="http://schemas.microsoft.com/office/drawing/2014/main" id="{97C89362-93C0-0F41-8457-52BFB3ACE3EA}"/>
              </a:ext>
            </a:extLst>
          </p:cNvPr>
          <p:cNvSpPr>
            <a:spLocks noChangeArrowheads="1"/>
          </p:cNvSpPr>
          <p:nvPr/>
        </p:nvSpPr>
        <p:spPr bwMode="auto">
          <a:xfrm>
            <a:off x="1588" y="1340"/>
            <a:ext cx="7077647" cy="6855321"/>
          </a:xfrm>
          <a:custGeom>
            <a:avLst/>
            <a:gdLst>
              <a:gd name="T0" fmla="*/ 0 w 11365"/>
              <a:gd name="T1" fmla="*/ 7188582 h 11008"/>
              <a:gd name="T2" fmla="*/ 7421885 w 11365"/>
              <a:gd name="T3" fmla="*/ 7188582 h 11008"/>
              <a:gd name="T4" fmla="*/ 7421885 w 11365"/>
              <a:gd name="T5" fmla="*/ 0 h 11008"/>
              <a:gd name="T6" fmla="*/ 0 w 11365"/>
              <a:gd name="T7" fmla="*/ 0 h 11008"/>
              <a:gd name="T8" fmla="*/ 0 w 11365"/>
              <a:gd name="T9" fmla="*/ 7188582 h 1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65" h="11008">
                <a:moveTo>
                  <a:pt x="0" y="11007"/>
                </a:moveTo>
                <a:lnTo>
                  <a:pt x="11364" y="11007"/>
                </a:lnTo>
                <a:lnTo>
                  <a:pt x="11364" y="0"/>
                </a:lnTo>
                <a:lnTo>
                  <a:pt x="0" y="0"/>
                </a:lnTo>
                <a:lnTo>
                  <a:pt x="0" y="11007"/>
                </a:lnTo>
              </a:path>
            </a:pathLst>
          </a:custGeom>
          <a:solidFill>
            <a:schemeClr val="accent6"/>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4" name="Freeform 4">
            <a:extLst>
              <a:ext uri="{FF2B5EF4-FFF2-40B4-BE49-F238E27FC236}">
                <a16:creationId xmlns="" xmlns:a16="http://schemas.microsoft.com/office/drawing/2014/main" id="{222A0431-4EC0-B449-8E1D-30B3476DA222}"/>
              </a:ext>
            </a:extLst>
          </p:cNvPr>
          <p:cNvSpPr>
            <a:spLocks noChangeArrowheads="1"/>
          </p:cNvSpPr>
          <p:nvPr/>
        </p:nvSpPr>
        <p:spPr bwMode="auto">
          <a:xfrm>
            <a:off x="4747485" y="2986812"/>
            <a:ext cx="2331751" cy="3869850"/>
          </a:xfrm>
          <a:custGeom>
            <a:avLst/>
            <a:gdLst>
              <a:gd name="T0" fmla="*/ 0 w 3745"/>
              <a:gd name="T1" fmla="*/ 4057692 h 6213"/>
              <a:gd name="T2" fmla="*/ 2444723 w 3745"/>
              <a:gd name="T3" fmla="*/ 4057692 h 6213"/>
              <a:gd name="T4" fmla="*/ 2444723 w 3745"/>
              <a:gd name="T5" fmla="*/ 0 h 6213"/>
              <a:gd name="T6" fmla="*/ 0 w 3745"/>
              <a:gd name="T7" fmla="*/ 0 h 6213"/>
              <a:gd name="T8" fmla="*/ 0 w 3745"/>
              <a:gd name="T9" fmla="*/ 4057692 h 6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 h="6213">
                <a:moveTo>
                  <a:pt x="0" y="6212"/>
                </a:moveTo>
                <a:lnTo>
                  <a:pt x="3744" y="6212"/>
                </a:lnTo>
                <a:lnTo>
                  <a:pt x="3744" y="0"/>
                </a:lnTo>
                <a:lnTo>
                  <a:pt x="0" y="0"/>
                </a:lnTo>
                <a:lnTo>
                  <a:pt x="0" y="6212"/>
                </a:lnTo>
              </a:path>
            </a:pathLst>
          </a:custGeom>
          <a:solidFill>
            <a:schemeClr val="bg2">
              <a:lumMod val="9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5" name="Freeform 5">
            <a:extLst>
              <a:ext uri="{FF2B5EF4-FFF2-40B4-BE49-F238E27FC236}">
                <a16:creationId xmlns="" xmlns:a16="http://schemas.microsoft.com/office/drawing/2014/main" id="{D1C1057F-764D-6C47-BEFD-539D35D8740E}"/>
              </a:ext>
            </a:extLst>
          </p:cNvPr>
          <p:cNvSpPr>
            <a:spLocks noChangeArrowheads="1"/>
          </p:cNvSpPr>
          <p:nvPr/>
        </p:nvSpPr>
        <p:spPr bwMode="auto">
          <a:xfrm>
            <a:off x="7079235" y="1341"/>
            <a:ext cx="2331753" cy="2988217"/>
          </a:xfrm>
          <a:custGeom>
            <a:avLst/>
            <a:gdLst>
              <a:gd name="T0" fmla="*/ 0 w 3745"/>
              <a:gd name="T1" fmla="*/ 3133116 h 4796"/>
              <a:gd name="T2" fmla="*/ 2444725 w 3745"/>
              <a:gd name="T3" fmla="*/ 3133116 h 4796"/>
              <a:gd name="T4" fmla="*/ 2444725 w 3745"/>
              <a:gd name="T5" fmla="*/ 0 h 4796"/>
              <a:gd name="T6" fmla="*/ 0 w 3745"/>
              <a:gd name="T7" fmla="*/ 0 h 4796"/>
              <a:gd name="T8" fmla="*/ 0 w 3745"/>
              <a:gd name="T9" fmla="*/ 3133116 h 47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 h="4796">
                <a:moveTo>
                  <a:pt x="0" y="4795"/>
                </a:moveTo>
                <a:lnTo>
                  <a:pt x="3744" y="4795"/>
                </a:lnTo>
                <a:lnTo>
                  <a:pt x="3744" y="0"/>
                </a:lnTo>
                <a:lnTo>
                  <a:pt x="0" y="0"/>
                </a:lnTo>
                <a:lnTo>
                  <a:pt x="0" y="4795"/>
                </a:lnTo>
              </a:path>
            </a:pathLst>
          </a:custGeom>
          <a:solidFill>
            <a:schemeClr val="bg2">
              <a:lumMod val="9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 name="TextBox 3">
            <a:extLst>
              <a:ext uri="{FF2B5EF4-FFF2-40B4-BE49-F238E27FC236}">
                <a16:creationId xmlns="" xmlns:a16="http://schemas.microsoft.com/office/drawing/2014/main" id="{ED13DAF8-1A19-6E42-8199-1D6DD49191DE}"/>
              </a:ext>
            </a:extLst>
          </p:cNvPr>
          <p:cNvSpPr txBox="1"/>
          <p:nvPr/>
        </p:nvSpPr>
        <p:spPr>
          <a:xfrm>
            <a:off x="7835642" y="3987522"/>
            <a:ext cx="3259012" cy="35394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15" normalizeH="0" baseline="0" noProof="0" dirty="0">
                <a:ln>
                  <a:noFill/>
                </a:ln>
                <a:solidFill>
                  <a:srgbClr val="44546A"/>
                </a:solidFill>
                <a:effectLst/>
                <a:uLnTx/>
                <a:uFillTx/>
                <a:latin typeface="Poppins" pitchFamily="2" charset="77"/>
                <a:ea typeface="+mn-ea"/>
                <a:cs typeface="Poppins" pitchFamily="2" charset="77"/>
              </a:rPr>
              <a:t>Watch this space!</a:t>
            </a:r>
          </a:p>
        </p:txBody>
      </p:sp>
      <p:sp>
        <p:nvSpPr>
          <p:cNvPr id="8" name="TextBox 7">
            <a:extLst>
              <a:ext uri="{FF2B5EF4-FFF2-40B4-BE49-F238E27FC236}">
                <a16:creationId xmlns="" xmlns:a16="http://schemas.microsoft.com/office/drawing/2014/main" id="{E48069D4-E441-814F-934B-2940DFCED885}"/>
              </a:ext>
            </a:extLst>
          </p:cNvPr>
          <p:cNvSpPr txBox="1"/>
          <p:nvPr/>
        </p:nvSpPr>
        <p:spPr>
          <a:xfrm>
            <a:off x="9820" y="647011"/>
            <a:ext cx="4651313" cy="2338461"/>
          </a:xfrm>
          <a:prstGeom prst="rect">
            <a:avLst/>
          </a:prstGeom>
          <a:noFill/>
        </p:spPr>
        <p:txBody>
          <a:bodyPr wrap="square" rtlCol="0" anchor="t">
            <a:spAutoFit/>
          </a:bodyPr>
          <a:lstStyle/>
          <a:p>
            <a:pPr marL="0" marR="0" lvl="0" indent="0" algn="l" defTabSz="914400" rtl="0" eaLnBrk="1" fontAlgn="auto" latinLnBrk="0" hangingPunct="1">
              <a:lnSpc>
                <a:spcPts val="8500"/>
              </a:lnSpc>
              <a:spcBef>
                <a:spcPts val="0"/>
              </a:spcBef>
              <a:spcAft>
                <a:spcPts val="0"/>
              </a:spcAft>
              <a:buClrTx/>
              <a:buSzTx/>
              <a:buFontTx/>
              <a:buNone/>
              <a:tabLst/>
              <a:defRPr/>
            </a:pPr>
            <a:r>
              <a:rPr kumimoji="0" lang="en-US" sz="10000" b="1" i="0" u="none" strike="noStrike" kern="1200" cap="none" spc="-375" normalizeH="0" baseline="0" noProof="0" dirty="0">
                <a:ln>
                  <a:noFill/>
                </a:ln>
                <a:solidFill>
                  <a:prstClr val="white"/>
                </a:solidFill>
                <a:effectLst/>
                <a:uLnTx/>
                <a:uFillTx/>
                <a:latin typeface="Poppins" pitchFamily="2" charset="77"/>
                <a:ea typeface="+mn-ea"/>
                <a:cs typeface="Poppins" pitchFamily="2" charset="77"/>
              </a:rPr>
              <a:t>THANK YOU</a:t>
            </a:r>
          </a:p>
        </p:txBody>
      </p:sp>
      <p:pic>
        <p:nvPicPr>
          <p:cNvPr id="16" name="Picture Placeholder 15" descr="Logo, company name&#10;&#10;Description automatically generated">
            <a:extLst>
              <a:ext uri="{FF2B5EF4-FFF2-40B4-BE49-F238E27FC236}">
                <a16:creationId xmlns="" xmlns:a16="http://schemas.microsoft.com/office/drawing/2014/main" id="{59ABDEC1-D165-4F4A-8E6A-227595D28B7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952" r="10952"/>
          <a:stretch>
            <a:fillRect/>
          </a:stretch>
        </p:blipFill>
        <p:spPr>
          <a:xfrm>
            <a:off x="4746942" y="2405"/>
            <a:ext cx="2332038" cy="2986088"/>
          </a:xfrm>
          <a:prstGeom prst="rect">
            <a:avLst/>
          </a:prstGeom>
        </p:spPr>
      </p:pic>
      <p:pic>
        <p:nvPicPr>
          <p:cNvPr id="2050" name="Picture 2" descr="Climate and work | AIER">
            <a:extLst>
              <a:ext uri="{FF2B5EF4-FFF2-40B4-BE49-F238E27FC236}">
                <a16:creationId xmlns="" xmlns:a16="http://schemas.microsoft.com/office/drawing/2014/main" id="{413B24A1-5EDB-4468-8AFA-1DB0EA106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391" y="3206405"/>
            <a:ext cx="4364770" cy="31952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P26 Glasgow 2021 - Iberdrola">
            <a:extLst>
              <a:ext uri="{FF2B5EF4-FFF2-40B4-BE49-F238E27FC236}">
                <a16:creationId xmlns="" xmlns:a16="http://schemas.microsoft.com/office/drawing/2014/main" id="{DC4EBE80-3DFA-46B8-BD27-516433603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980" y="0"/>
            <a:ext cx="5113020" cy="29854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mbers - Unite The Union">
            <a:extLst>
              <a:ext uri="{FF2B5EF4-FFF2-40B4-BE49-F238E27FC236}">
                <a16:creationId xmlns="" xmlns:a16="http://schemas.microsoft.com/office/drawing/2014/main" id="{EF8B2516-D177-4F8A-9C4C-ACDCC6D72234}"/>
              </a:ext>
            </a:extLst>
          </p:cNvPr>
          <p:cNvPicPr>
            <a:picLocks noGrp="1" noChangeAspect="1" noChangeArrowheads="1"/>
          </p:cNvPicPr>
          <p:nvPr>
            <p:ph type="pic" sz="quarter" idx="11"/>
          </p:nvPr>
        </p:nvPicPr>
        <p:blipFill>
          <a:blip r:embed="rId6">
            <a:extLst>
              <a:ext uri="{28A0092B-C50C-407E-A947-70E740481C1C}">
                <a14:useLocalDpi xmlns:a14="http://schemas.microsoft.com/office/drawing/2010/main" val="0"/>
              </a:ext>
            </a:extLst>
          </a:blip>
          <a:srcRect l="31689" r="316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nvironment - Learn With Unite">
            <a:extLst>
              <a:ext uri="{FF2B5EF4-FFF2-40B4-BE49-F238E27FC236}">
                <a16:creationId xmlns="" xmlns:a16="http://schemas.microsoft.com/office/drawing/2014/main" id="{09BA8BF2-D6C8-4DD0-A068-44F3B42CAE2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361" y="3987522"/>
            <a:ext cx="3592286" cy="2425958"/>
          </a:xfrm>
          <a:prstGeom prst="rect">
            <a:avLst/>
          </a:prstGeom>
          <a:noFill/>
          <a:ln>
            <a:noFill/>
          </a:ln>
        </p:spPr>
      </p:pic>
    </p:spTree>
    <p:extLst>
      <p:ext uri="{BB962C8B-B14F-4D97-AF65-F5344CB8AC3E}">
        <p14:creationId xmlns:p14="http://schemas.microsoft.com/office/powerpoint/2010/main" val="3570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FD4B2-2AD9-435A-A5BB-6C910008E682}"/>
              </a:ext>
            </a:extLst>
          </p:cNvPr>
          <p:cNvSpPr>
            <a:spLocks noGrp="1"/>
          </p:cNvSpPr>
          <p:nvPr>
            <p:ph type="title"/>
          </p:nvPr>
        </p:nvSpPr>
        <p:spPr>
          <a:xfrm>
            <a:off x="779476" y="1885837"/>
            <a:ext cx="10515600" cy="1460499"/>
          </a:xfrm>
          <a:solidFill>
            <a:schemeClr val="accent6"/>
          </a:solidFill>
        </p:spPr>
        <p:txBody>
          <a:bodyPr>
            <a:normAutofit/>
          </a:bodyPr>
          <a:lstStyle/>
          <a:p>
            <a:pPr algn="ctr"/>
            <a:r>
              <a:rPr lang="en-GB" b="1" dirty="0">
                <a:solidFill>
                  <a:schemeClr val="bg1"/>
                </a:solidFill>
              </a:rPr>
              <a:t>Unite Environment Taskforce Film</a:t>
            </a:r>
            <a:br>
              <a:rPr lang="en-GB" b="1" dirty="0">
                <a:solidFill>
                  <a:schemeClr val="bg1"/>
                </a:solidFill>
              </a:rPr>
            </a:br>
            <a:r>
              <a:rPr lang="en-GB" sz="3600" b="1" dirty="0">
                <a:solidFill>
                  <a:schemeClr val="bg1"/>
                </a:solidFill>
              </a:rPr>
              <a:t>‘Climate change = workplace change’</a:t>
            </a:r>
          </a:p>
        </p:txBody>
      </p:sp>
      <p:sp>
        <p:nvSpPr>
          <p:cNvPr id="3" name="Content Placeholder 2">
            <a:extLst>
              <a:ext uri="{FF2B5EF4-FFF2-40B4-BE49-F238E27FC236}">
                <a16:creationId xmlns="" xmlns:a16="http://schemas.microsoft.com/office/drawing/2014/main" id="{6994E41C-9B60-41EC-8466-53A03E47EE67}"/>
              </a:ext>
            </a:extLst>
          </p:cNvPr>
          <p:cNvSpPr>
            <a:spLocks noGrp="1"/>
          </p:cNvSpPr>
          <p:nvPr>
            <p:ph idx="1"/>
          </p:nvPr>
        </p:nvSpPr>
        <p:spPr>
          <a:xfrm>
            <a:off x="779477" y="1885837"/>
            <a:ext cx="10515600" cy="4351338"/>
          </a:xfrm>
        </p:spPr>
        <p:txBody>
          <a:bodyPr/>
          <a:lstStyle/>
          <a:p>
            <a:pPr marL="0" indent="0" algn="ctr">
              <a:buNone/>
            </a:pPr>
            <a:endParaRPr lang="en-GB" b="0" i="0" u="sng" dirty="0">
              <a:solidFill>
                <a:srgbClr val="409FFF"/>
              </a:solidFill>
              <a:effectLst/>
              <a:latin typeface="Fakt Pro Medium"/>
              <a:hlinkClick r:id="rId3"/>
            </a:endParaRPr>
          </a:p>
          <a:p>
            <a:pPr marL="0" indent="0" algn="ctr">
              <a:buNone/>
            </a:pPr>
            <a:endParaRPr lang="en-GB" b="0" i="0" u="sng" dirty="0">
              <a:solidFill>
                <a:srgbClr val="409FFF"/>
              </a:solidFill>
              <a:effectLst/>
              <a:latin typeface="Fakt Pro Medium"/>
              <a:hlinkClick r:id="rId3"/>
            </a:endParaRPr>
          </a:p>
        </p:txBody>
      </p:sp>
      <p:pic>
        <p:nvPicPr>
          <p:cNvPr id="5" name="Picture 4" descr="Logo, company name&#10;&#10;Description automatically generated">
            <a:extLst>
              <a:ext uri="{FF2B5EF4-FFF2-40B4-BE49-F238E27FC236}">
                <a16:creationId xmlns="" xmlns:a16="http://schemas.microsoft.com/office/drawing/2014/main" id="{006D1001-08E1-4D20-87B2-20AFD7813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026" y="276825"/>
            <a:ext cx="1252501" cy="1252501"/>
          </a:xfrm>
          <a:prstGeom prst="rect">
            <a:avLst/>
          </a:prstGeom>
        </p:spPr>
      </p:pic>
      <p:sp>
        <p:nvSpPr>
          <p:cNvPr id="7" name="TextBox 6">
            <a:extLst>
              <a:ext uri="{FF2B5EF4-FFF2-40B4-BE49-F238E27FC236}">
                <a16:creationId xmlns="" xmlns:a16="http://schemas.microsoft.com/office/drawing/2014/main" id="{2765A94E-E48F-4A60-9A9F-5745503E5253}"/>
              </a:ext>
            </a:extLst>
          </p:cNvPr>
          <p:cNvSpPr txBox="1"/>
          <p:nvPr/>
        </p:nvSpPr>
        <p:spPr>
          <a:xfrm>
            <a:off x="2199312" y="3877333"/>
            <a:ext cx="7793372" cy="1959960"/>
          </a:xfrm>
          <a:prstGeom prst="rect">
            <a:avLst/>
          </a:prstGeom>
          <a:noFill/>
          <a:ln>
            <a:solidFill>
              <a:schemeClr val="bg1"/>
            </a:solidFill>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t/>
            </a:r>
            <a:b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br>
            <a: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Cut &amp; paste into your browser or </a:t>
            </a:r>
            <a:b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Press Cntrl + click to follow link </a:t>
            </a:r>
            <a: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t/>
            </a:r>
            <a:b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br>
            <a: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t/>
            </a:r>
            <a:br>
              <a:rPr kumimoji="0" lang="en-GB"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b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t>https://youtu.be/cEGqOZMhQGg</a:t>
            </a:r>
            <a:endPar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846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 xmlns:a16="http://schemas.microsoft.com/office/drawing/2014/main" id="{0EFD753D-6A49-46DD-9E82-AA6E2C62B4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 xmlns:a16="http://schemas.microsoft.com/office/drawing/2014/main" id="{138A5824-1F4A-4EE7-BC13-5BB48FC080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774BAD29-B972-4EC8-A953-C55FCF0153F9}"/>
              </a:ext>
            </a:extLst>
          </p:cNvPr>
          <p:cNvSpPr>
            <a:spLocks noGrp="1"/>
          </p:cNvSpPr>
          <p:nvPr>
            <p:ph type="title"/>
          </p:nvPr>
        </p:nvSpPr>
        <p:spPr>
          <a:xfrm>
            <a:off x="378873" y="453006"/>
            <a:ext cx="4459577" cy="3176601"/>
          </a:xfrm>
          <a:ln>
            <a:solidFill>
              <a:schemeClr val="tx1"/>
            </a:solidFill>
          </a:ln>
        </p:spPr>
        <p:txBody>
          <a:bodyPr anchor="b">
            <a:normAutofit fontScale="90000"/>
          </a:bodyPr>
          <a:lstStyle/>
          <a:p>
            <a:r>
              <a:rPr lang="en-GB" sz="4000" b="1" dirty="0">
                <a:solidFill>
                  <a:srgbClr val="FFFFFF"/>
                </a:solidFill>
              </a:rPr>
              <a:t/>
            </a:r>
            <a:br>
              <a:rPr lang="en-GB" sz="4000" b="1" dirty="0">
                <a:solidFill>
                  <a:srgbClr val="FFFFFF"/>
                </a:solidFill>
              </a:rPr>
            </a:br>
            <a:r>
              <a:rPr lang="en-GB" sz="4000" b="1" dirty="0">
                <a:solidFill>
                  <a:srgbClr val="FFFFFF"/>
                </a:solidFill>
              </a:rPr>
              <a:t/>
            </a:r>
            <a:br>
              <a:rPr lang="en-GB" sz="4000" b="1" dirty="0">
                <a:solidFill>
                  <a:srgbClr val="FFFFFF"/>
                </a:solidFill>
              </a:rPr>
            </a:br>
            <a:r>
              <a:rPr lang="en-GB" sz="4000" b="1" dirty="0">
                <a:solidFill>
                  <a:srgbClr val="FFFFFF"/>
                </a:solidFill>
              </a:rPr>
              <a:t/>
            </a:r>
            <a:br>
              <a:rPr lang="en-GB" sz="4000" b="1" dirty="0">
                <a:solidFill>
                  <a:srgbClr val="FFFFFF"/>
                </a:solidFill>
              </a:rPr>
            </a:br>
            <a:r>
              <a:rPr lang="en-GB" sz="4000" b="1" dirty="0">
                <a:solidFill>
                  <a:srgbClr val="FFFFFF"/>
                </a:solidFill>
              </a:rPr>
              <a:t/>
            </a:r>
            <a:br>
              <a:rPr lang="en-GB" sz="4000" b="1" dirty="0">
                <a:solidFill>
                  <a:srgbClr val="FFFFFF"/>
                </a:solidFill>
              </a:rPr>
            </a:br>
            <a:r>
              <a:rPr lang="en-GB" sz="4000" b="1" dirty="0">
                <a:solidFill>
                  <a:srgbClr val="FFFFFF"/>
                </a:solidFill>
              </a:rPr>
              <a:t>Convergence of… </a:t>
            </a:r>
            <a:br>
              <a:rPr lang="en-GB" sz="4000" b="1" dirty="0">
                <a:solidFill>
                  <a:srgbClr val="FFFFFF"/>
                </a:solidFill>
              </a:rPr>
            </a:br>
            <a:r>
              <a:rPr lang="en-GB" sz="4000" b="1" dirty="0">
                <a:solidFill>
                  <a:srgbClr val="FFFFFF"/>
                </a:solidFill>
              </a:rPr>
              <a:t>- Brexit</a:t>
            </a:r>
            <a:br>
              <a:rPr lang="en-GB" sz="4000" b="1" dirty="0">
                <a:solidFill>
                  <a:srgbClr val="FFFFFF"/>
                </a:solidFill>
              </a:rPr>
            </a:br>
            <a:r>
              <a:rPr lang="en-GB" sz="4000" b="1" dirty="0">
                <a:solidFill>
                  <a:srgbClr val="FFFFFF"/>
                </a:solidFill>
              </a:rPr>
              <a:t>- Climate change</a:t>
            </a:r>
            <a:br>
              <a:rPr lang="en-GB" sz="4000" b="1" dirty="0">
                <a:solidFill>
                  <a:srgbClr val="FFFFFF"/>
                </a:solidFill>
              </a:rPr>
            </a:br>
            <a:r>
              <a:rPr lang="en-GB" sz="4000" b="1" dirty="0">
                <a:solidFill>
                  <a:srgbClr val="FFFFFF"/>
                </a:solidFill>
              </a:rPr>
              <a:t>- Covid -19 </a:t>
            </a:r>
            <a:br>
              <a:rPr lang="en-GB" sz="4000" b="1" dirty="0">
                <a:solidFill>
                  <a:srgbClr val="FFFFFF"/>
                </a:solidFill>
              </a:rPr>
            </a:br>
            <a:r>
              <a:rPr lang="en-GB" sz="4000" b="1" dirty="0">
                <a:solidFill>
                  <a:srgbClr val="FFFFFF"/>
                </a:solidFill>
              </a:rPr>
              <a:t>- AI &amp; Digital…</a:t>
            </a:r>
            <a:br>
              <a:rPr lang="en-GB" sz="4000" b="1" dirty="0">
                <a:solidFill>
                  <a:srgbClr val="FFFFFF"/>
                </a:solidFill>
              </a:rPr>
            </a:br>
            <a:r>
              <a:rPr lang="en-GB" sz="1700" dirty="0">
                <a:solidFill>
                  <a:srgbClr val="FFFFFF"/>
                </a:solidFill>
              </a:rPr>
              <a:t/>
            </a:r>
            <a:br>
              <a:rPr lang="en-GB" sz="1700" dirty="0">
                <a:solidFill>
                  <a:srgbClr val="FFFFFF"/>
                </a:solidFill>
              </a:rPr>
            </a:br>
            <a:r>
              <a:rPr lang="en-GB" sz="2000" b="1" i="1" u="sng" dirty="0">
                <a:solidFill>
                  <a:srgbClr val="FFFF00"/>
                </a:solidFill>
                <a:latin typeface="Arial Narrow" panose="020B0606020202030204" pitchFamily="34" charset="0"/>
              </a:rPr>
              <a:t>Some employers will never waste a good crisis!</a:t>
            </a:r>
            <a:br>
              <a:rPr lang="en-GB" sz="2000" b="1" i="1" u="sng" dirty="0">
                <a:solidFill>
                  <a:srgbClr val="FFFF00"/>
                </a:solidFill>
                <a:latin typeface="Arial Narrow" panose="020B0606020202030204" pitchFamily="34" charset="0"/>
              </a:rPr>
            </a:br>
            <a:endParaRPr lang="en-GB" sz="2000" b="1" i="1" u="sng" dirty="0">
              <a:solidFill>
                <a:srgbClr val="FFFF00"/>
              </a:solidFill>
              <a:latin typeface="Arial Narrow" panose="020B0606020202030204" pitchFamily="34" charset="0"/>
            </a:endParaRPr>
          </a:p>
        </p:txBody>
      </p:sp>
      <p:sp>
        <p:nvSpPr>
          <p:cNvPr id="3" name="Content Placeholder 2">
            <a:extLst>
              <a:ext uri="{FF2B5EF4-FFF2-40B4-BE49-F238E27FC236}">
                <a16:creationId xmlns="" xmlns:a16="http://schemas.microsoft.com/office/drawing/2014/main" id="{E6B8D3DA-89D2-4DDD-AB85-3F4F2F9CD7E3}"/>
              </a:ext>
            </a:extLst>
          </p:cNvPr>
          <p:cNvSpPr>
            <a:spLocks noGrp="1"/>
          </p:cNvSpPr>
          <p:nvPr>
            <p:ph idx="1"/>
          </p:nvPr>
        </p:nvSpPr>
        <p:spPr>
          <a:xfrm>
            <a:off x="429208" y="3811066"/>
            <a:ext cx="4320074" cy="2521810"/>
          </a:xfrm>
        </p:spPr>
        <p:txBody>
          <a:bodyPr anchor="t">
            <a:normAutofit/>
          </a:bodyPr>
          <a:lstStyle/>
          <a:p>
            <a:pPr marL="0" indent="0" algn="ctr">
              <a:buNone/>
            </a:pPr>
            <a:r>
              <a:rPr lang="en-GB" sz="2000" b="1" i="0" dirty="0">
                <a:solidFill>
                  <a:srgbClr val="FFFFFF"/>
                </a:solidFill>
                <a:effectLst/>
              </a:rPr>
              <a:t>Building Workers' Power</a:t>
            </a:r>
            <a:endParaRPr lang="en-GB" sz="2000" b="0" i="0" dirty="0">
              <a:solidFill>
                <a:srgbClr val="FFFFFF"/>
              </a:solidFill>
              <a:effectLst/>
            </a:endParaRPr>
          </a:p>
          <a:p>
            <a:pPr>
              <a:buFont typeface="Arial" panose="020B0604020202020204" pitchFamily="34" charset="0"/>
              <a:buChar char="•"/>
            </a:pPr>
            <a:r>
              <a:rPr lang="en-GB" sz="2000" dirty="0">
                <a:solidFill>
                  <a:srgbClr val="FFFFFF"/>
                </a:solidFill>
              </a:rPr>
              <a:t>Workers ‘voice’ &amp; Human Rights</a:t>
            </a:r>
            <a:endParaRPr lang="en-GB" sz="2000" b="0" i="0" dirty="0">
              <a:solidFill>
                <a:srgbClr val="FFFFFF"/>
              </a:solidFill>
              <a:effectLst/>
            </a:endParaRPr>
          </a:p>
          <a:p>
            <a:pPr>
              <a:buFont typeface="Arial" panose="020B0604020202020204" pitchFamily="34" charset="0"/>
              <a:buChar char="•"/>
            </a:pPr>
            <a:r>
              <a:rPr lang="en-GB" sz="2000" b="0" i="0" dirty="0">
                <a:solidFill>
                  <a:srgbClr val="FFFFFF"/>
                </a:solidFill>
                <a:effectLst/>
              </a:rPr>
              <a:t>Social provision &amp; </a:t>
            </a:r>
            <a:r>
              <a:rPr lang="en-GB" sz="2000" dirty="0">
                <a:solidFill>
                  <a:srgbClr val="FFFFFF"/>
                </a:solidFill>
              </a:rPr>
              <a:t>protection</a:t>
            </a:r>
            <a:r>
              <a:rPr lang="en-GB" sz="2000" b="0" i="0" dirty="0">
                <a:solidFill>
                  <a:srgbClr val="FFFFFF"/>
                </a:solidFill>
                <a:effectLst/>
              </a:rPr>
              <a:t>.</a:t>
            </a:r>
          </a:p>
          <a:p>
            <a:pPr>
              <a:buFont typeface="Arial" panose="020B0604020202020204" pitchFamily="34" charset="0"/>
              <a:buChar char="•"/>
            </a:pPr>
            <a:r>
              <a:rPr lang="en-GB" sz="2000" b="0" i="0" dirty="0">
                <a:solidFill>
                  <a:srgbClr val="FFFFFF"/>
                </a:solidFill>
                <a:effectLst/>
              </a:rPr>
              <a:t>Global Shifts - </a:t>
            </a:r>
            <a:r>
              <a:rPr lang="en-GB" sz="2000" b="1" i="0" dirty="0">
                <a:solidFill>
                  <a:srgbClr val="FFFFFF"/>
                </a:solidFill>
                <a:effectLst/>
              </a:rPr>
              <a:t>Just Transitions</a:t>
            </a:r>
            <a:r>
              <a:rPr lang="en-GB" sz="2000" b="0" i="0" dirty="0">
                <a:solidFill>
                  <a:srgbClr val="FFFFFF"/>
                </a:solidFill>
                <a:effectLst/>
              </a:rPr>
              <a:t>.</a:t>
            </a:r>
          </a:p>
          <a:p>
            <a:pPr>
              <a:buFont typeface="Arial" panose="020B0604020202020204" pitchFamily="34" charset="0"/>
              <a:buChar char="•"/>
            </a:pPr>
            <a:r>
              <a:rPr lang="en-GB" sz="2000" b="0" i="0" dirty="0">
                <a:solidFill>
                  <a:srgbClr val="FFFFFF"/>
                </a:solidFill>
                <a:effectLst/>
              </a:rPr>
              <a:t>Equality (No one left behind)</a:t>
            </a:r>
          </a:p>
          <a:p>
            <a:r>
              <a:rPr lang="en-GB" sz="2000" dirty="0">
                <a:solidFill>
                  <a:srgbClr val="FFFFFF"/>
                </a:solidFill>
              </a:rPr>
              <a:t>Education, Learning, Training &amp; Skills</a:t>
            </a:r>
          </a:p>
        </p:txBody>
      </p:sp>
      <p:pic>
        <p:nvPicPr>
          <p:cNvPr id="8" name="Picture 7">
            <a:extLst>
              <a:ext uri="{FF2B5EF4-FFF2-40B4-BE49-F238E27FC236}">
                <a16:creationId xmlns="" xmlns:a16="http://schemas.microsoft.com/office/drawing/2014/main" id="{92E954EF-2590-4EA3-B86D-8AE248A8BD16}"/>
              </a:ext>
            </a:extLst>
          </p:cNvPr>
          <p:cNvPicPr>
            <a:picLocks noChangeAspect="1"/>
          </p:cNvPicPr>
          <p:nvPr/>
        </p:nvPicPr>
        <p:blipFill rotWithShape="1">
          <a:blip r:embed="rId3"/>
          <a:srcRect l="24997" r="12651" b="-6"/>
          <a:stretch/>
        </p:blipFill>
        <p:spPr>
          <a:xfrm>
            <a:off x="4947614" y="2419956"/>
            <a:ext cx="2249424" cy="2002611"/>
          </a:xfrm>
          <a:prstGeom prst="rect">
            <a:avLst/>
          </a:prstGeom>
        </p:spPr>
      </p:pic>
      <p:pic>
        <p:nvPicPr>
          <p:cNvPr id="4" name="Picture 3">
            <a:extLst>
              <a:ext uri="{FF2B5EF4-FFF2-40B4-BE49-F238E27FC236}">
                <a16:creationId xmlns="" xmlns:a16="http://schemas.microsoft.com/office/drawing/2014/main" id="{9686EA95-2732-4F13-B8D5-EE5A5CC7FB74}"/>
              </a:ext>
            </a:extLst>
          </p:cNvPr>
          <p:cNvPicPr>
            <a:picLocks noChangeAspect="1"/>
          </p:cNvPicPr>
          <p:nvPr/>
        </p:nvPicPr>
        <p:blipFill rotWithShape="1">
          <a:blip r:embed="rId4"/>
          <a:srcRect l="2135" r="1324" b="-1"/>
          <a:stretch/>
        </p:blipFill>
        <p:spPr>
          <a:xfrm>
            <a:off x="7295203" y="325904"/>
            <a:ext cx="4570677" cy="3065565"/>
          </a:xfrm>
          <a:prstGeom prst="rect">
            <a:avLst/>
          </a:prstGeom>
        </p:spPr>
      </p:pic>
      <p:pic>
        <p:nvPicPr>
          <p:cNvPr id="7" name="Picture 6">
            <a:extLst>
              <a:ext uri="{FF2B5EF4-FFF2-40B4-BE49-F238E27FC236}">
                <a16:creationId xmlns="" xmlns:a16="http://schemas.microsoft.com/office/drawing/2014/main" id="{D6DBBD51-63B2-4EAA-8356-71B086EB34EB}"/>
              </a:ext>
            </a:extLst>
          </p:cNvPr>
          <p:cNvPicPr>
            <a:picLocks noChangeAspect="1"/>
          </p:cNvPicPr>
          <p:nvPr/>
        </p:nvPicPr>
        <p:blipFill rotWithShape="1">
          <a:blip r:embed="rId5"/>
          <a:srcRect l="22886" r="13928" b="-2"/>
          <a:stretch/>
        </p:blipFill>
        <p:spPr>
          <a:xfrm>
            <a:off x="4976656" y="4511800"/>
            <a:ext cx="2249424" cy="2002536"/>
          </a:xfrm>
          <a:prstGeom prst="rect">
            <a:avLst/>
          </a:prstGeom>
        </p:spPr>
      </p:pic>
      <p:pic>
        <p:nvPicPr>
          <p:cNvPr id="10" name="Picture 9">
            <a:extLst>
              <a:ext uri="{FF2B5EF4-FFF2-40B4-BE49-F238E27FC236}">
                <a16:creationId xmlns="" xmlns:a16="http://schemas.microsoft.com/office/drawing/2014/main" id="{A3D572AF-E5BE-4911-8718-ED2B15473863}"/>
              </a:ext>
            </a:extLst>
          </p:cNvPr>
          <p:cNvPicPr>
            <a:picLocks noChangeAspect="1"/>
          </p:cNvPicPr>
          <p:nvPr/>
        </p:nvPicPr>
        <p:blipFill rotWithShape="1">
          <a:blip r:embed="rId6"/>
          <a:srcRect l="5495" r="21065"/>
          <a:stretch/>
        </p:blipFill>
        <p:spPr>
          <a:xfrm>
            <a:off x="7295203" y="3474720"/>
            <a:ext cx="4570677" cy="3053487"/>
          </a:xfrm>
          <a:prstGeom prst="rect">
            <a:avLst/>
          </a:prstGeom>
        </p:spPr>
      </p:pic>
      <p:pic>
        <p:nvPicPr>
          <p:cNvPr id="11" name="Picture 10">
            <a:extLst>
              <a:ext uri="{FF2B5EF4-FFF2-40B4-BE49-F238E27FC236}">
                <a16:creationId xmlns="" xmlns:a16="http://schemas.microsoft.com/office/drawing/2014/main" id="{E2F498FE-5839-42C2-A26D-1F72FDF00E7D}"/>
              </a:ext>
            </a:extLst>
          </p:cNvPr>
          <p:cNvPicPr>
            <a:picLocks noChangeAspect="1"/>
          </p:cNvPicPr>
          <p:nvPr/>
        </p:nvPicPr>
        <p:blipFill>
          <a:blip r:embed="rId7"/>
          <a:stretch>
            <a:fillRect/>
          </a:stretch>
        </p:blipFill>
        <p:spPr>
          <a:xfrm>
            <a:off x="4966313" y="338211"/>
            <a:ext cx="2219726" cy="1992512"/>
          </a:xfrm>
          <a:prstGeom prst="rect">
            <a:avLst/>
          </a:prstGeom>
        </p:spPr>
      </p:pic>
    </p:spTree>
    <p:extLst>
      <p:ext uri="{BB962C8B-B14F-4D97-AF65-F5344CB8AC3E}">
        <p14:creationId xmlns:p14="http://schemas.microsoft.com/office/powerpoint/2010/main" val="418397506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AF546-BE47-4433-AECE-A78BD4D9ED53}"/>
              </a:ext>
            </a:extLst>
          </p:cNvPr>
          <p:cNvSpPr>
            <a:spLocks noGrp="1"/>
          </p:cNvSpPr>
          <p:nvPr>
            <p:ph type="title"/>
          </p:nvPr>
        </p:nvSpPr>
        <p:spPr>
          <a:xfrm>
            <a:off x="7670438" y="93115"/>
            <a:ext cx="4375382" cy="1702952"/>
          </a:xfrm>
        </p:spPr>
        <p:txBody>
          <a:bodyPr vert="horz" lIns="91440" tIns="45720" rIns="91440" bIns="45720" rtlCol="0" anchor="ctr">
            <a:normAutofit fontScale="90000"/>
          </a:bodyPr>
          <a:lstStyle/>
          <a:p>
            <a:r>
              <a:rPr lang="en-US" sz="3700" dirty="0"/>
              <a:t>Change is the only constant – and there’s a lot of change going on…</a:t>
            </a:r>
          </a:p>
        </p:txBody>
      </p:sp>
      <p:sp>
        <p:nvSpPr>
          <p:cNvPr id="20" name="Rectangle 19">
            <a:extLst>
              <a:ext uri="{FF2B5EF4-FFF2-40B4-BE49-F238E27FC236}">
                <a16:creationId xmlns="" xmlns:a16="http://schemas.microsoft.com/office/drawing/2014/main" id="{99CEE05D-F25C-4EC3-B527-D9C999E335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4F036726-0C05-446E-91C3-B986EBEA05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24" name="Rectangle 23">
            <a:extLst>
              <a:ext uri="{FF2B5EF4-FFF2-40B4-BE49-F238E27FC236}">
                <a16:creationId xmlns="" xmlns:a16="http://schemas.microsoft.com/office/drawing/2014/main" id="{A310ABCD-C34B-42D1-9BEB-47755A3EA3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 xmlns:a16="http://schemas.microsoft.com/office/drawing/2014/main" id="{F38AB6A2-89F7-43B5-B608-50DFC740DE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 xmlns:a16="http://schemas.microsoft.com/office/drawing/2014/main" id="{06585B74-DAF6-470E-B2F3-B5530A709A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 xmlns:a16="http://schemas.microsoft.com/office/drawing/2014/main" id="{30BAD96F-CE2F-4682-99B8-0DD9E6AE2B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90932878-BDDA-4A68-A6E5-118B337ED81A}"/>
              </a:ext>
            </a:extLst>
          </p:cNvPr>
          <p:cNvSpPr txBox="1"/>
          <p:nvPr/>
        </p:nvSpPr>
        <p:spPr>
          <a:xfrm>
            <a:off x="7619350" y="1899232"/>
            <a:ext cx="4502742" cy="4773374"/>
          </a:xfrm>
          <a:prstGeom prst="rect">
            <a:avLst/>
          </a:prstGeom>
          <a:ln>
            <a:solidFill>
              <a:schemeClr val="tx1"/>
            </a:solidFill>
          </a:ln>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From Climate Change to Climate Emergency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Concept of ‘Just Transition’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Green Economic Programmes - World Bank/EU/UK Government’s:</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200" b="0" i="1" u="none" strike="noStrike" kern="1200" cap="none" spc="0" normalizeH="0" baseline="0" noProof="0" dirty="0">
                <a:ln>
                  <a:noFill/>
                </a:ln>
                <a:solidFill>
                  <a:prstClr val="white"/>
                </a:solidFill>
                <a:effectLst/>
                <a:uLnTx/>
                <a:uFillTx/>
                <a:latin typeface="Calibri" panose="020F0502020204030204"/>
                <a:ea typeface="+mn-ea"/>
                <a:cs typeface="+mn-cs"/>
              </a:rPr>
              <a:t>10 Point Plan for a Green Industrial Revolution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Unite: Company/sector  initiatives; Freeports, supply-chains, Local Authorities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Sincere initiatives /‘greenwashing’?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Internal &amp; external factors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What’s happening/how can we best support our reps &amp; members?</a:t>
            </a:r>
          </a:p>
        </p:txBody>
      </p:sp>
      <p:pic>
        <p:nvPicPr>
          <p:cNvPr id="7" name="Picture 6" descr="Text&#10;&#10;Description automatically generated with medium confidence">
            <a:extLst>
              <a:ext uri="{FF2B5EF4-FFF2-40B4-BE49-F238E27FC236}">
                <a16:creationId xmlns="" xmlns:a16="http://schemas.microsoft.com/office/drawing/2014/main" id="{229D3058-420E-4187-B00B-3946B82BE541}"/>
              </a:ext>
            </a:extLst>
          </p:cNvPr>
          <p:cNvPicPr>
            <a:picLocks noChangeAspect="1"/>
          </p:cNvPicPr>
          <p:nvPr/>
        </p:nvPicPr>
        <p:blipFill rotWithShape="1">
          <a:blip r:embed="rId3">
            <a:extLst>
              <a:ext uri="{28A0092B-C50C-407E-A947-70E740481C1C}">
                <a14:useLocalDpi xmlns:a14="http://schemas.microsoft.com/office/drawing/2010/main" val="0"/>
              </a:ext>
            </a:extLst>
          </a:blip>
          <a:srcRect l="13968" t="23809" r="12677" b="26445"/>
          <a:stretch/>
        </p:blipFill>
        <p:spPr>
          <a:xfrm>
            <a:off x="624860" y="2786748"/>
            <a:ext cx="3367217" cy="1153110"/>
          </a:xfrm>
          <a:prstGeom prst="rect">
            <a:avLst/>
          </a:prstGeom>
        </p:spPr>
      </p:pic>
      <p:pic>
        <p:nvPicPr>
          <p:cNvPr id="1026" name="Picture 2" descr="8 of the best electric cars for small business leasing">
            <a:extLst>
              <a:ext uri="{FF2B5EF4-FFF2-40B4-BE49-F238E27FC236}">
                <a16:creationId xmlns="" xmlns:a16="http://schemas.microsoft.com/office/drawing/2014/main" id="{5AB947F1-C5B5-4ACD-8678-D97C964B6C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285" y="4088214"/>
            <a:ext cx="3365792" cy="2119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51EFC9F9-B233-4694-9DF0-58B4844BC5A2}"/>
              </a:ext>
            </a:extLst>
          </p:cNvPr>
          <p:cNvPicPr>
            <a:picLocks noChangeAspect="1"/>
          </p:cNvPicPr>
          <p:nvPr/>
        </p:nvPicPr>
        <p:blipFill>
          <a:blip r:embed="rId5"/>
          <a:stretch>
            <a:fillRect/>
          </a:stretch>
        </p:blipFill>
        <p:spPr>
          <a:xfrm>
            <a:off x="624860" y="1498499"/>
            <a:ext cx="3367217" cy="1289131"/>
          </a:xfrm>
          <a:prstGeom prst="rect">
            <a:avLst/>
          </a:prstGeom>
        </p:spPr>
      </p:pic>
      <p:sp>
        <p:nvSpPr>
          <p:cNvPr id="6" name="TextBox 5">
            <a:extLst>
              <a:ext uri="{FF2B5EF4-FFF2-40B4-BE49-F238E27FC236}">
                <a16:creationId xmlns="" xmlns:a16="http://schemas.microsoft.com/office/drawing/2014/main" id="{E466F0D4-F54C-4C60-B018-B008DF261D08}"/>
              </a:ext>
            </a:extLst>
          </p:cNvPr>
          <p:cNvSpPr txBox="1"/>
          <p:nvPr/>
        </p:nvSpPr>
        <p:spPr>
          <a:xfrm>
            <a:off x="626285" y="656050"/>
            <a:ext cx="33927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Just Transition across the equality spectrum</a:t>
            </a:r>
          </a:p>
        </p:txBody>
      </p:sp>
      <p:pic>
        <p:nvPicPr>
          <p:cNvPr id="1030" name="Picture 6" descr="Learn with Unite | Unite HPC update">
            <a:extLst>
              <a:ext uri="{FF2B5EF4-FFF2-40B4-BE49-F238E27FC236}">
                <a16:creationId xmlns="" xmlns:a16="http://schemas.microsoft.com/office/drawing/2014/main" id="{54E830F0-1F02-45F8-9CDD-66BCB4F8D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100" y="1071548"/>
            <a:ext cx="2702037" cy="10671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Graphical user interface, application&#10;&#10;Description automatically generated">
            <a:extLst>
              <a:ext uri="{FF2B5EF4-FFF2-40B4-BE49-F238E27FC236}">
                <a16:creationId xmlns="" xmlns:a16="http://schemas.microsoft.com/office/drawing/2014/main" id="{AA700E19-F3D9-4BB4-A739-99F85CB928D4}"/>
              </a:ext>
            </a:extLst>
          </p:cNvPr>
          <p:cNvPicPr/>
          <p:nvPr/>
        </p:nvPicPr>
        <p:blipFill rotWithShape="1">
          <a:blip r:embed="rId7"/>
          <a:srcRect l="35200" t="18909" r="35589" b="4274"/>
          <a:stretch/>
        </p:blipFill>
        <p:spPr bwMode="auto">
          <a:xfrm>
            <a:off x="4151521" y="2910178"/>
            <a:ext cx="2765758" cy="32978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39544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2C7A11-CB99-4493-8C0A-6159688CBC62}"/>
              </a:ext>
            </a:extLst>
          </p:cNvPr>
          <p:cNvSpPr>
            <a:spLocks noGrp="1"/>
          </p:cNvSpPr>
          <p:nvPr>
            <p:ph type="title"/>
          </p:nvPr>
        </p:nvSpPr>
        <p:spPr>
          <a:xfrm>
            <a:off x="194232" y="216204"/>
            <a:ext cx="11642634" cy="964846"/>
          </a:xfrm>
          <a:solidFill>
            <a:schemeClr val="bg1"/>
          </a:solidFill>
          <a:ln>
            <a:solidFill>
              <a:schemeClr val="accent6"/>
            </a:solidFill>
          </a:ln>
        </p:spPr>
        <p:txBody>
          <a:bodyPr/>
          <a:lstStyle/>
          <a:p>
            <a:pPr algn="ctr"/>
            <a:r>
              <a:rPr lang="en-GB" b="1" dirty="0">
                <a:solidFill>
                  <a:schemeClr val="accent6"/>
                </a:solidFill>
              </a:rPr>
              <a:t>Climate change, the Environment &amp; Just Transition </a:t>
            </a:r>
          </a:p>
        </p:txBody>
      </p:sp>
      <p:sp>
        <p:nvSpPr>
          <p:cNvPr id="3" name="Content Placeholder 2">
            <a:extLst>
              <a:ext uri="{FF2B5EF4-FFF2-40B4-BE49-F238E27FC236}">
                <a16:creationId xmlns="" xmlns:a16="http://schemas.microsoft.com/office/drawing/2014/main" id="{C089173C-81D9-4CE2-9D77-445EB93BBEDF}"/>
              </a:ext>
            </a:extLst>
          </p:cNvPr>
          <p:cNvSpPr>
            <a:spLocks noGrp="1"/>
          </p:cNvSpPr>
          <p:nvPr>
            <p:ph idx="1"/>
          </p:nvPr>
        </p:nvSpPr>
        <p:spPr>
          <a:xfrm>
            <a:off x="204132" y="1302427"/>
            <a:ext cx="11642634" cy="5115152"/>
          </a:xfrm>
          <a:solidFill>
            <a:schemeClr val="accent6"/>
          </a:solidFill>
          <a:ln>
            <a:solidFill>
              <a:schemeClr val="accent6"/>
            </a:solidFill>
          </a:ln>
        </p:spPr>
        <p:txBody>
          <a:bodyPr>
            <a:normAutofit/>
          </a:bodyPr>
          <a:lstStyle/>
          <a:p>
            <a:pPr>
              <a:buFont typeface="Wingdings" panose="05000000000000000000" pitchFamily="2" charset="2"/>
              <a:buChar char="§"/>
            </a:pPr>
            <a:r>
              <a:rPr lang="en-GB" dirty="0">
                <a:solidFill>
                  <a:schemeClr val="bg1"/>
                </a:solidFill>
              </a:rPr>
              <a:t>Unite Environment Taskforce (U.E.T.) established</a:t>
            </a:r>
          </a:p>
          <a:p>
            <a:pPr>
              <a:buFont typeface="Wingdings" panose="05000000000000000000" pitchFamily="2" charset="2"/>
              <a:buChar char="§"/>
            </a:pPr>
            <a:r>
              <a:rPr lang="en-GB" dirty="0">
                <a:solidFill>
                  <a:schemeClr val="bg1"/>
                </a:solidFill>
              </a:rPr>
              <a:t>Representatives from research, sectors, education, officers/external partners</a:t>
            </a:r>
          </a:p>
          <a:p>
            <a:pPr>
              <a:buFont typeface="Wingdings" panose="05000000000000000000" pitchFamily="2" charset="2"/>
              <a:buChar char="§"/>
            </a:pPr>
            <a:r>
              <a:rPr lang="en-GB" dirty="0">
                <a:solidFill>
                  <a:schemeClr val="bg1"/>
                </a:solidFill>
              </a:rPr>
              <a:t>Forum to capture &amp; disseminate information</a:t>
            </a:r>
          </a:p>
          <a:p>
            <a:pPr>
              <a:buFont typeface="Wingdings" panose="05000000000000000000" pitchFamily="2" charset="2"/>
              <a:buChar char="v"/>
            </a:pPr>
            <a:r>
              <a:rPr lang="en-GB" u="sng" dirty="0">
                <a:solidFill>
                  <a:srgbClr val="FFFF00"/>
                </a:solidFill>
              </a:rPr>
              <a:t>Immediate ambition</a:t>
            </a:r>
            <a:r>
              <a:rPr lang="en-GB" dirty="0">
                <a:solidFill>
                  <a:srgbClr val="FFFF00"/>
                </a:solidFill>
              </a:rPr>
              <a:t>:</a:t>
            </a:r>
            <a:br>
              <a:rPr lang="en-GB" dirty="0">
                <a:solidFill>
                  <a:srgbClr val="FFFF00"/>
                </a:solidFill>
              </a:rPr>
            </a:br>
            <a:r>
              <a:rPr lang="en-GB" dirty="0"/>
              <a:t> </a:t>
            </a:r>
            <a:r>
              <a:rPr lang="en-GB" sz="2600" dirty="0">
                <a:solidFill>
                  <a:schemeClr val="bg1"/>
                </a:solidFill>
              </a:rPr>
              <a:t>- Raise membership awareness of c/change issues &amp; impact on workplaces, </a:t>
            </a:r>
            <a:br>
              <a:rPr lang="en-GB" sz="2600" dirty="0">
                <a:solidFill>
                  <a:schemeClr val="bg1"/>
                </a:solidFill>
              </a:rPr>
            </a:br>
            <a:r>
              <a:rPr lang="en-GB" sz="2600" dirty="0">
                <a:solidFill>
                  <a:schemeClr val="bg1"/>
                </a:solidFill>
              </a:rPr>
              <a:t>   sectors, communities &amp; regions</a:t>
            </a:r>
            <a:br>
              <a:rPr lang="en-GB" sz="2600" dirty="0">
                <a:solidFill>
                  <a:schemeClr val="bg1"/>
                </a:solidFill>
              </a:rPr>
            </a:br>
            <a:r>
              <a:rPr lang="en-GB" sz="2600" dirty="0">
                <a:solidFill>
                  <a:schemeClr val="bg1"/>
                </a:solidFill>
              </a:rPr>
              <a:t> - Develop ‘just transition’ strategies &amp; knowledge   </a:t>
            </a:r>
            <a:br>
              <a:rPr lang="en-GB" sz="2600" dirty="0">
                <a:solidFill>
                  <a:schemeClr val="bg1"/>
                </a:solidFill>
              </a:rPr>
            </a:br>
            <a:r>
              <a:rPr lang="en-GB" sz="2600" dirty="0">
                <a:solidFill>
                  <a:schemeClr val="bg1"/>
                </a:solidFill>
              </a:rPr>
              <a:t> - Draft Environment Charter in time for TUC &amp; Labour Party Conferences</a:t>
            </a:r>
            <a:br>
              <a:rPr lang="en-GB" sz="2600" dirty="0">
                <a:solidFill>
                  <a:schemeClr val="bg1"/>
                </a:solidFill>
              </a:rPr>
            </a:br>
            <a:r>
              <a:rPr lang="en-GB" sz="2600" dirty="0">
                <a:solidFill>
                  <a:schemeClr val="bg1"/>
                </a:solidFill>
              </a:rPr>
              <a:t> - United Nations Conference on Climate Change (COP26), Glasgow</a:t>
            </a:r>
            <a:r>
              <a:rPr lang="en-GB" dirty="0">
                <a:solidFill>
                  <a:schemeClr val="bg1"/>
                </a:solidFill>
              </a:rPr>
              <a:t> </a:t>
            </a:r>
            <a:r>
              <a:rPr lang="en-GB" sz="1200" dirty="0">
                <a:solidFill>
                  <a:schemeClr val="bg1"/>
                </a:solidFill>
              </a:rPr>
              <a:t>(Nov’21)</a:t>
            </a:r>
          </a:p>
          <a:p>
            <a:pPr>
              <a:buFont typeface="Wingdings" panose="05000000000000000000" pitchFamily="2" charset="2"/>
              <a:buChar char="§"/>
            </a:pPr>
            <a:r>
              <a:rPr lang="en-GB" dirty="0">
                <a:solidFill>
                  <a:schemeClr val="bg1"/>
                </a:solidFill>
              </a:rPr>
              <a:t>Support internal capacity building/‘best practice’ &amp; external networking</a:t>
            </a:r>
          </a:p>
          <a:p>
            <a:pPr>
              <a:buFont typeface="Wingdings" panose="05000000000000000000" pitchFamily="2" charset="2"/>
              <a:buChar char="§"/>
            </a:pPr>
            <a:r>
              <a:rPr kumimoji="0" lang="en-GB" sz="2800" b="0" i="0" u="none" strike="noStrike" kern="1200" cap="none" spc="0" normalizeH="0" baseline="0" noProof="0" dirty="0">
                <a:ln>
                  <a:noFill/>
                </a:ln>
                <a:solidFill>
                  <a:schemeClr val="bg1"/>
                </a:solidFill>
                <a:effectLst/>
                <a:uLnTx/>
                <a:uFillTx/>
                <a:latin typeface="Calibri" panose="020F0502020204030204"/>
                <a:ea typeface="+mn-ea"/>
                <a:cs typeface="+mn-cs"/>
              </a:rPr>
              <a:t>Hold National Conference </a:t>
            </a:r>
            <a:r>
              <a:rPr lang="en-GB" dirty="0">
                <a:solidFill>
                  <a:schemeClr val="bg1"/>
                </a:solidFill>
                <a:latin typeface="Calibri" panose="020F0502020204030204"/>
              </a:rPr>
              <a:t>16</a:t>
            </a:r>
            <a:r>
              <a:rPr kumimoji="0" lang="en-GB" sz="2800" b="0" i="0" u="none" strike="noStrike" kern="1200" cap="none" spc="0" normalizeH="0" baseline="30000" noProof="0" dirty="0">
                <a:ln>
                  <a:noFill/>
                </a:ln>
                <a:solidFill>
                  <a:schemeClr val="bg1"/>
                </a:solidFill>
                <a:effectLst/>
                <a:uLnTx/>
                <a:uFillTx/>
                <a:latin typeface="Calibri" panose="020F0502020204030204"/>
                <a:ea typeface="+mn-ea"/>
                <a:cs typeface="+mn-cs"/>
              </a:rPr>
              <a:t>th</a:t>
            </a:r>
            <a:r>
              <a:rPr kumimoji="0" lang="en-GB" sz="2800" b="0" i="0" u="none" strike="noStrike" kern="1200" cap="none" spc="0" normalizeH="0" baseline="0" noProof="0" dirty="0">
                <a:ln>
                  <a:noFill/>
                </a:ln>
                <a:solidFill>
                  <a:schemeClr val="bg1"/>
                </a:solidFill>
                <a:effectLst/>
                <a:uLnTx/>
                <a:uFillTx/>
                <a:latin typeface="Calibri" panose="020F0502020204030204"/>
                <a:ea typeface="+mn-ea"/>
                <a:cs typeface="+mn-cs"/>
              </a:rPr>
              <a:t> September </a:t>
            </a: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(9:30-12:00 hours)</a:t>
            </a:r>
          </a:p>
          <a:p>
            <a:pPr marL="0" indent="0">
              <a:buNone/>
            </a:pPr>
            <a:endParaRPr lang="en-GB" dirty="0"/>
          </a:p>
        </p:txBody>
      </p:sp>
      <p:pic>
        <p:nvPicPr>
          <p:cNvPr id="5" name="Picture 4" descr="Logo, company name&#10;&#10;Description automatically generated">
            <a:extLst>
              <a:ext uri="{FF2B5EF4-FFF2-40B4-BE49-F238E27FC236}">
                <a16:creationId xmlns="" xmlns:a16="http://schemas.microsoft.com/office/drawing/2014/main" id="{6157A717-0E74-4A81-A942-6F56E683B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301" y="5555573"/>
            <a:ext cx="798465" cy="798465"/>
          </a:xfrm>
          <a:prstGeom prst="rect">
            <a:avLst/>
          </a:prstGeom>
        </p:spPr>
      </p:pic>
    </p:spTree>
    <p:extLst>
      <p:ext uri="{BB962C8B-B14F-4D97-AF65-F5344CB8AC3E}">
        <p14:creationId xmlns:p14="http://schemas.microsoft.com/office/powerpoint/2010/main" val="172476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nvironment - Learn With Unite">
            <a:extLst>
              <a:ext uri="{FF2B5EF4-FFF2-40B4-BE49-F238E27FC236}">
                <a16:creationId xmlns="" xmlns:a16="http://schemas.microsoft.com/office/drawing/2014/main" id="{E1E6FDD7-A2CB-48E6-884F-30E5137041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66" y="2924467"/>
            <a:ext cx="1682115" cy="946150"/>
          </a:xfrm>
          <a:prstGeom prst="rect">
            <a:avLst/>
          </a:prstGeom>
          <a:noFill/>
          <a:ln>
            <a:no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04" t="1801" r="2595" b="1502"/>
          <a:stretch/>
        </p:blipFill>
        <p:spPr>
          <a:xfrm>
            <a:off x="74141" y="81812"/>
            <a:ext cx="5222790" cy="663145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97" t="1861" r="3142" b="1861"/>
          <a:stretch/>
        </p:blipFill>
        <p:spPr>
          <a:xfrm>
            <a:off x="7257316" y="81812"/>
            <a:ext cx="4810638" cy="6631459"/>
          </a:xfrm>
          <a:prstGeom prst="rect">
            <a:avLst/>
          </a:prstGeom>
        </p:spPr>
      </p:pic>
    </p:spTree>
    <p:extLst>
      <p:ext uri="{BB962C8B-B14F-4D97-AF65-F5344CB8AC3E}">
        <p14:creationId xmlns:p14="http://schemas.microsoft.com/office/powerpoint/2010/main" val="200396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25A1CA2-A814-44AB-A17B-61E5AA6417F9}"/>
              </a:ext>
            </a:extLst>
          </p:cNvPr>
          <p:cNvPicPr>
            <a:picLocks noChangeAspect="1"/>
          </p:cNvPicPr>
          <p:nvPr/>
        </p:nvPicPr>
        <p:blipFill rotWithShape="1">
          <a:blip r:embed="rId2"/>
          <a:srcRect l="36537" t="23241" r="36422" b="6178"/>
          <a:stretch/>
        </p:blipFill>
        <p:spPr>
          <a:xfrm>
            <a:off x="7122253" y="27549"/>
            <a:ext cx="4893579" cy="6802902"/>
          </a:xfrm>
          <a:prstGeom prst="rect">
            <a:avLst/>
          </a:prstGeom>
        </p:spPr>
      </p:pic>
      <p:pic>
        <p:nvPicPr>
          <p:cNvPr id="6" name="Picture 5" descr="Environment - Learn With Unite">
            <a:extLst>
              <a:ext uri="{FF2B5EF4-FFF2-40B4-BE49-F238E27FC236}">
                <a16:creationId xmlns="" xmlns:a16="http://schemas.microsoft.com/office/drawing/2014/main" id="{57AB58FD-36F4-4113-82A1-35C8D9AA31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838" y="3246540"/>
            <a:ext cx="6560191" cy="3347208"/>
          </a:xfrm>
          <a:prstGeom prst="rect">
            <a:avLst/>
          </a:prstGeom>
          <a:noFill/>
          <a:ln>
            <a:noFill/>
          </a:ln>
        </p:spPr>
      </p:pic>
    </p:spTree>
    <p:extLst>
      <p:ext uri="{BB962C8B-B14F-4D97-AF65-F5344CB8AC3E}">
        <p14:creationId xmlns:p14="http://schemas.microsoft.com/office/powerpoint/2010/main" val="912262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D62EE6-2CDA-473E-9242-7BA3F9AE85C1}"/>
              </a:ext>
            </a:extLst>
          </p:cNvPr>
          <p:cNvSpPr>
            <a:spLocks noGrp="1"/>
          </p:cNvSpPr>
          <p:nvPr>
            <p:ph type="title"/>
          </p:nvPr>
        </p:nvSpPr>
        <p:spPr>
          <a:xfrm>
            <a:off x="408992" y="327803"/>
            <a:ext cx="11450216" cy="1325563"/>
          </a:xfrm>
          <a:solidFill>
            <a:schemeClr val="accent6"/>
          </a:solidFill>
        </p:spPr>
        <p:txBody>
          <a:bodyPr/>
          <a:lstStyle/>
          <a:p>
            <a:pPr algn="ctr"/>
            <a:r>
              <a:rPr lang="en-GB" b="1" dirty="0">
                <a:solidFill>
                  <a:schemeClr val="bg1"/>
                </a:solidFill>
              </a:rPr>
              <a:t>Covid-19 reset: Worker-centred Just Transition </a:t>
            </a:r>
            <a:br>
              <a:rPr lang="en-GB" b="1" dirty="0">
                <a:solidFill>
                  <a:schemeClr val="bg1"/>
                </a:solidFill>
              </a:rPr>
            </a:br>
            <a:r>
              <a:rPr lang="en-GB" sz="3200" b="1" dirty="0">
                <a:solidFill>
                  <a:schemeClr val="bg1"/>
                </a:solidFill>
              </a:rPr>
              <a:t>Key Concepts and Principles</a:t>
            </a:r>
          </a:p>
        </p:txBody>
      </p:sp>
      <p:sp>
        <p:nvSpPr>
          <p:cNvPr id="3" name="Content Placeholder 2">
            <a:extLst>
              <a:ext uri="{FF2B5EF4-FFF2-40B4-BE49-F238E27FC236}">
                <a16:creationId xmlns="" xmlns:a16="http://schemas.microsoft.com/office/drawing/2014/main" id="{6C9FA70E-5A9D-4945-A35D-578F0F566705}"/>
              </a:ext>
            </a:extLst>
          </p:cNvPr>
          <p:cNvSpPr>
            <a:spLocks noGrp="1"/>
          </p:cNvSpPr>
          <p:nvPr>
            <p:ph idx="1"/>
          </p:nvPr>
        </p:nvSpPr>
        <p:spPr>
          <a:xfrm>
            <a:off x="287694" y="2021568"/>
            <a:ext cx="11571514" cy="4351338"/>
          </a:xfrm>
        </p:spPr>
        <p:txBody>
          <a:bodyPr>
            <a:normAutofit/>
          </a:bodyPr>
          <a:lstStyle/>
          <a:p>
            <a:pPr marL="0" indent="0">
              <a:buNone/>
            </a:pPr>
            <a:r>
              <a:rPr lang="en-GB" b="1" i="1" dirty="0"/>
              <a:t>“A just transition for all towards an environmentally sustainable economy … needs to be well managed and contribute to the goals of decent work for all, social inclusion and the eradication of poverty.” </a:t>
            </a:r>
            <a:r>
              <a:rPr lang="en-GB" sz="2000" dirty="0"/>
              <a:t>(International Labour Organization)</a:t>
            </a:r>
            <a:br>
              <a:rPr lang="en-GB" sz="2000" dirty="0"/>
            </a:br>
            <a:endParaRPr lang="en-GB" sz="2000" dirty="0"/>
          </a:p>
          <a:p>
            <a:pPr marL="0" indent="0">
              <a:buNone/>
            </a:pPr>
            <a:r>
              <a:rPr lang="en-GB" b="1" i="1" dirty="0">
                <a:solidFill>
                  <a:schemeClr val="accent1"/>
                </a:solidFill>
              </a:rPr>
              <a:t>“Job losses are not an automatic consequence of climate policies, but the consequence of a lack of investment, social policies and anticipation.” </a:t>
            </a:r>
            <a:r>
              <a:rPr lang="en-GB" sz="2000" b="1" dirty="0">
                <a:solidFill>
                  <a:schemeClr val="accent1"/>
                </a:solidFill>
              </a:rPr>
              <a:t>Rosemberg (2010)</a:t>
            </a:r>
            <a:br>
              <a:rPr lang="en-GB" sz="2000" b="1" dirty="0">
                <a:solidFill>
                  <a:schemeClr val="accent1"/>
                </a:solidFill>
              </a:rPr>
            </a:br>
            <a:endParaRPr lang="en-GB" sz="2000" b="1" dirty="0">
              <a:solidFill>
                <a:schemeClr val="accent1"/>
              </a:solidFill>
            </a:endParaRPr>
          </a:p>
          <a:p>
            <a:pPr marL="0" indent="0" algn="l" fontAlgn="base">
              <a:buNone/>
            </a:pPr>
            <a:r>
              <a:rPr lang="en-GB" b="1" i="1" dirty="0">
                <a:solidFill>
                  <a:schemeClr val="accent2">
                    <a:lumMod val="75000"/>
                  </a:schemeClr>
                </a:solidFill>
                <a:effectLst/>
              </a:rPr>
              <a:t>What Do We Mean By Just Transition? </a:t>
            </a:r>
            <a:br>
              <a:rPr lang="en-GB" b="1" i="1" dirty="0">
                <a:solidFill>
                  <a:schemeClr val="accent2">
                    <a:lumMod val="75000"/>
                  </a:schemeClr>
                </a:solidFill>
                <a:effectLst/>
              </a:rPr>
            </a:br>
            <a:r>
              <a:rPr lang="en-GB" b="0" i="1" dirty="0">
                <a:solidFill>
                  <a:schemeClr val="accent2">
                    <a:lumMod val="75000"/>
                  </a:schemeClr>
                </a:solidFill>
                <a:effectLst/>
              </a:rPr>
              <a:t>“Just Transition is a principle, a process and a practice.” </a:t>
            </a:r>
            <a:r>
              <a:rPr lang="en-GB" sz="2000" dirty="0">
                <a:solidFill>
                  <a:schemeClr val="accent2">
                    <a:lumMod val="75000"/>
                  </a:schemeClr>
                </a:solidFill>
              </a:rPr>
              <a:t>(</a:t>
            </a:r>
            <a:r>
              <a:rPr lang="en-GB" sz="2000" b="0" i="0" dirty="0">
                <a:solidFill>
                  <a:schemeClr val="accent2">
                    <a:lumMod val="75000"/>
                  </a:schemeClr>
                </a:solidFill>
                <a:effectLst/>
              </a:rPr>
              <a:t>Just Transition Alliance)</a:t>
            </a:r>
          </a:p>
          <a:p>
            <a:pPr marL="0" indent="0">
              <a:buNone/>
            </a:pPr>
            <a:endParaRPr lang="en-GB" sz="2400" b="1" dirty="0">
              <a:solidFill>
                <a:schemeClr val="accent1"/>
              </a:solidFill>
            </a:endParaRPr>
          </a:p>
        </p:txBody>
      </p:sp>
    </p:spTree>
    <p:extLst>
      <p:ext uri="{BB962C8B-B14F-4D97-AF65-F5344CB8AC3E}">
        <p14:creationId xmlns:p14="http://schemas.microsoft.com/office/powerpoint/2010/main" val="56728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2C7A11-CB99-4493-8C0A-6159688CBC62}"/>
              </a:ext>
            </a:extLst>
          </p:cNvPr>
          <p:cNvSpPr>
            <a:spLocks noGrp="1"/>
          </p:cNvSpPr>
          <p:nvPr>
            <p:ph type="title"/>
          </p:nvPr>
        </p:nvSpPr>
        <p:spPr>
          <a:xfrm>
            <a:off x="345234" y="216547"/>
            <a:ext cx="11569958" cy="964846"/>
          </a:xfrm>
          <a:solidFill>
            <a:schemeClr val="accent6"/>
          </a:solidFill>
          <a:ln>
            <a:solidFill>
              <a:schemeClr val="accent6"/>
            </a:solidFill>
          </a:ln>
        </p:spPr>
        <p:txBody>
          <a:bodyPr/>
          <a:lstStyle/>
          <a:p>
            <a:pPr algn="ctr"/>
            <a:r>
              <a:rPr lang="en-GB" dirty="0">
                <a:solidFill>
                  <a:schemeClr val="bg1"/>
                </a:solidFill>
              </a:rPr>
              <a:t>Developing our ‘</a:t>
            </a:r>
            <a:r>
              <a:rPr lang="en-GB" strike="sngStrike" dirty="0">
                <a:solidFill>
                  <a:schemeClr val="bg1"/>
                </a:solidFill>
              </a:rPr>
              <a:t>Blue</a:t>
            </a:r>
            <a:r>
              <a:rPr lang="en-GB" dirty="0">
                <a:solidFill>
                  <a:schemeClr val="bg1"/>
                </a:solidFill>
              </a:rPr>
              <a:t> Green Print’ </a:t>
            </a:r>
          </a:p>
        </p:txBody>
      </p:sp>
      <p:sp>
        <p:nvSpPr>
          <p:cNvPr id="3" name="Content Placeholder 2">
            <a:extLst>
              <a:ext uri="{FF2B5EF4-FFF2-40B4-BE49-F238E27FC236}">
                <a16:creationId xmlns="" xmlns:a16="http://schemas.microsoft.com/office/drawing/2014/main" id="{C089173C-81D9-4CE2-9D77-445EB93BBEDF}"/>
              </a:ext>
            </a:extLst>
          </p:cNvPr>
          <p:cNvSpPr>
            <a:spLocks noGrp="1"/>
          </p:cNvSpPr>
          <p:nvPr>
            <p:ph idx="1"/>
          </p:nvPr>
        </p:nvSpPr>
        <p:spPr>
          <a:xfrm>
            <a:off x="345234" y="1302427"/>
            <a:ext cx="11569958" cy="5115152"/>
          </a:xfrm>
          <a:solidFill>
            <a:schemeClr val="accent6">
              <a:lumMod val="40000"/>
              <a:lumOff val="60000"/>
            </a:schemeClr>
          </a:solidFill>
          <a:ln>
            <a:solidFill>
              <a:schemeClr val="accent6"/>
            </a:solidFill>
          </a:ln>
        </p:spPr>
        <p:txBody>
          <a:bodyPr>
            <a:normAutofit/>
          </a:bodyPr>
          <a:lstStyle/>
          <a:p>
            <a:pPr>
              <a:buFont typeface="Wingdings" panose="05000000000000000000" pitchFamily="2" charset="2"/>
              <a:buChar char="§"/>
            </a:pPr>
            <a:r>
              <a:rPr lang="en-GB" dirty="0"/>
              <a:t>Unite Climate Change Taskforce Film (+ sequels/social media roll-out)</a:t>
            </a:r>
          </a:p>
          <a:p>
            <a:pPr>
              <a:buFont typeface="Wingdings" panose="05000000000000000000" pitchFamily="2" charset="2"/>
              <a:buChar char="§"/>
            </a:pPr>
            <a:r>
              <a:rPr lang="en-GB" dirty="0"/>
              <a:t>                        </a:t>
            </a:r>
            <a:r>
              <a:rPr lang="en-GB" dirty="0">
                <a:hlinkClick r:id="rId3"/>
              </a:rPr>
              <a:t>https://www.learnwithunite.org/environment/</a:t>
            </a:r>
            <a:endParaRPr lang="en-GB" dirty="0"/>
          </a:p>
          <a:p>
            <a:pPr marL="0" indent="0">
              <a:buNone/>
            </a:pPr>
            <a:endParaRPr lang="en-GB" sz="1200" dirty="0">
              <a:hlinkClick r:id="rId4"/>
            </a:endParaRPr>
          </a:p>
          <a:p>
            <a:pPr>
              <a:buFont typeface="Wingdings" panose="05000000000000000000" pitchFamily="2" charset="2"/>
              <a:buChar char="§"/>
            </a:pPr>
            <a:r>
              <a:rPr lang="en-GB" u="sng" dirty="0"/>
              <a:t>Awareness raising &amp; Comms’ strategy</a:t>
            </a:r>
            <a:r>
              <a:rPr lang="en-GB" dirty="0"/>
              <a:t>: </a:t>
            </a:r>
            <a:r>
              <a:rPr lang="en-GB" sz="1200" dirty="0"/>
              <a:t/>
            </a:r>
            <a:br>
              <a:rPr lang="en-GB" sz="1200" dirty="0"/>
            </a:br>
            <a:r>
              <a:rPr lang="en-GB" dirty="0"/>
              <a:t>- Presentations ‘Hubs’, Equality, RISC’s/NISC’s, &amp; Regional Committees</a:t>
            </a:r>
            <a:br>
              <a:rPr lang="en-GB" dirty="0"/>
            </a:br>
            <a:r>
              <a:rPr lang="en-GB" dirty="0"/>
              <a:t>- Unite Environmental Quarterly Report published </a:t>
            </a:r>
            <a:r>
              <a:rPr lang="en-GB" sz="1800" dirty="0"/>
              <a:t>(J. Mowatt)</a:t>
            </a:r>
            <a:br>
              <a:rPr lang="en-GB" sz="1800" dirty="0"/>
            </a:br>
            <a:r>
              <a:rPr lang="en-GB" dirty="0"/>
              <a:t>- Courses: </a:t>
            </a:r>
            <a:r>
              <a:rPr lang="en-GB" b="1" dirty="0">
                <a:solidFill>
                  <a:srgbClr val="FF0000"/>
                </a:solidFill>
              </a:rPr>
              <a:t>90</a:t>
            </a:r>
            <a:r>
              <a:rPr lang="en-GB" dirty="0"/>
              <a:t>-minute, </a:t>
            </a:r>
            <a:r>
              <a:rPr lang="en-GB" b="1" dirty="0">
                <a:solidFill>
                  <a:srgbClr val="FF0000"/>
                </a:solidFill>
              </a:rPr>
              <a:t>1</a:t>
            </a:r>
            <a:r>
              <a:rPr lang="en-GB" dirty="0"/>
              <a:t>-Day, </a:t>
            </a:r>
            <a:r>
              <a:rPr lang="en-GB" b="1" dirty="0">
                <a:solidFill>
                  <a:srgbClr val="FF0000"/>
                </a:solidFill>
              </a:rPr>
              <a:t>3</a:t>
            </a:r>
            <a:r>
              <a:rPr lang="en-GB" dirty="0"/>
              <a:t>-Day &amp; </a:t>
            </a:r>
            <a:r>
              <a:rPr lang="en-GB" b="1" dirty="0">
                <a:solidFill>
                  <a:srgbClr val="FF0000"/>
                </a:solidFill>
              </a:rPr>
              <a:t>5</a:t>
            </a:r>
            <a:r>
              <a:rPr lang="en-GB" dirty="0"/>
              <a:t>-Day online &amp; ‘hybrid’ pathways</a:t>
            </a:r>
            <a:br>
              <a:rPr lang="en-GB" dirty="0"/>
            </a:br>
            <a:r>
              <a:rPr lang="en-GB" dirty="0"/>
              <a:t>- Reps Stage A&amp;B courses activities &amp; joint-union-employer training</a:t>
            </a:r>
          </a:p>
          <a:p>
            <a:pPr>
              <a:buFont typeface="Wingdings" panose="05000000000000000000" pitchFamily="2" charset="2"/>
              <a:buChar char="§"/>
            </a:pPr>
            <a:r>
              <a:rPr lang="en-GB" dirty="0"/>
              <a:t>Linking learning, organising, collective bargaining, industrial, community, E&amp;D &amp; political work</a:t>
            </a:r>
          </a:p>
          <a:p>
            <a:pPr>
              <a:buFont typeface="Wingdings" panose="05000000000000000000" pitchFamily="2" charset="2"/>
              <a:buChar char="§"/>
            </a:pPr>
            <a:r>
              <a:rPr lang="en-GB" dirty="0"/>
              <a:t>Public &amp; Private sector / Procurement &amp; Tendering / Energy / Waste</a:t>
            </a:r>
          </a:p>
          <a:p>
            <a:pPr>
              <a:buFont typeface="Wingdings" panose="05000000000000000000" pitchFamily="2" charset="2"/>
              <a:buChar char="§"/>
            </a:pP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pic>
        <p:nvPicPr>
          <p:cNvPr id="5" name="Picture 4" descr="Logo, company name&#10;&#10;Description automatically generated">
            <a:extLst>
              <a:ext uri="{FF2B5EF4-FFF2-40B4-BE49-F238E27FC236}">
                <a16:creationId xmlns="" xmlns:a16="http://schemas.microsoft.com/office/drawing/2014/main" id="{6157A717-0E74-4A81-A942-6F56E683B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4760" y="267967"/>
            <a:ext cx="862006" cy="862006"/>
          </a:xfrm>
          <a:prstGeom prst="rect">
            <a:avLst/>
          </a:prstGeom>
        </p:spPr>
      </p:pic>
      <p:pic>
        <p:nvPicPr>
          <p:cNvPr id="8" name="Picture 6" descr="Learn with Unite | Unite HPC update">
            <a:extLst>
              <a:ext uri="{FF2B5EF4-FFF2-40B4-BE49-F238E27FC236}">
                <a16:creationId xmlns="" xmlns:a16="http://schemas.microsoft.com/office/drawing/2014/main" id="{9012F0AD-709C-4097-9C39-AAAAE19E6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535" y="1823664"/>
            <a:ext cx="1847462" cy="70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7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website&#10;&#10;Description automatically generated">
            <a:extLst>
              <a:ext uri="{FF2B5EF4-FFF2-40B4-BE49-F238E27FC236}">
                <a16:creationId xmlns="" xmlns:a16="http://schemas.microsoft.com/office/drawing/2014/main" id="{8BBDB992-DB15-4471-ABDC-11C2910B6D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153" r="766" b="24898"/>
          <a:stretch/>
        </p:blipFill>
        <p:spPr>
          <a:xfrm>
            <a:off x="242595" y="732235"/>
            <a:ext cx="7539136" cy="1982973"/>
          </a:xfrm>
          <a:prstGeom prst="rect">
            <a:avLst/>
          </a:prstGeom>
        </p:spPr>
      </p:pic>
      <p:pic>
        <p:nvPicPr>
          <p:cNvPr id="16" name="Picture 15">
            <a:extLst>
              <a:ext uri="{FF2B5EF4-FFF2-40B4-BE49-F238E27FC236}">
                <a16:creationId xmlns="" xmlns:a16="http://schemas.microsoft.com/office/drawing/2014/main" id="{8B139115-5918-4868-85CF-D5EAC82FDEF8}"/>
              </a:ext>
            </a:extLst>
          </p:cNvPr>
          <p:cNvPicPr>
            <a:picLocks noChangeAspect="1"/>
          </p:cNvPicPr>
          <p:nvPr/>
        </p:nvPicPr>
        <p:blipFill rotWithShape="1">
          <a:blip r:embed="rId4"/>
          <a:srcRect l="20357" t="39144" r="46888" b="9387"/>
          <a:stretch/>
        </p:blipFill>
        <p:spPr>
          <a:xfrm>
            <a:off x="102636" y="3429000"/>
            <a:ext cx="3688935" cy="3260475"/>
          </a:xfrm>
          <a:prstGeom prst="rect">
            <a:avLst/>
          </a:prstGeom>
        </p:spPr>
      </p:pic>
      <p:pic>
        <p:nvPicPr>
          <p:cNvPr id="20" name="Picture 19">
            <a:extLst>
              <a:ext uri="{FF2B5EF4-FFF2-40B4-BE49-F238E27FC236}">
                <a16:creationId xmlns="" xmlns:a16="http://schemas.microsoft.com/office/drawing/2014/main" id="{CDC13CDC-22E7-447B-A739-02BE7494F8B3}"/>
              </a:ext>
            </a:extLst>
          </p:cNvPr>
          <p:cNvPicPr>
            <a:picLocks noChangeAspect="1"/>
          </p:cNvPicPr>
          <p:nvPr/>
        </p:nvPicPr>
        <p:blipFill rotWithShape="1">
          <a:blip r:embed="rId5"/>
          <a:srcRect l="20630" t="18810" r="46748" b="23265"/>
          <a:stretch/>
        </p:blipFill>
        <p:spPr>
          <a:xfrm>
            <a:off x="3935414" y="2782855"/>
            <a:ext cx="3939623" cy="3972508"/>
          </a:xfrm>
          <a:prstGeom prst="rect">
            <a:avLst/>
          </a:prstGeom>
        </p:spPr>
      </p:pic>
      <p:pic>
        <p:nvPicPr>
          <p:cNvPr id="22" name="Picture 21">
            <a:extLst>
              <a:ext uri="{FF2B5EF4-FFF2-40B4-BE49-F238E27FC236}">
                <a16:creationId xmlns="" xmlns:a16="http://schemas.microsoft.com/office/drawing/2014/main" id="{EC7A6FA9-191B-46A4-B102-7A2A5589AD44}"/>
              </a:ext>
            </a:extLst>
          </p:cNvPr>
          <p:cNvPicPr>
            <a:picLocks noChangeAspect="1"/>
          </p:cNvPicPr>
          <p:nvPr/>
        </p:nvPicPr>
        <p:blipFill rotWithShape="1">
          <a:blip r:embed="rId6"/>
          <a:srcRect l="17772" t="75945" r="55365" b="16777"/>
          <a:stretch/>
        </p:blipFill>
        <p:spPr>
          <a:xfrm>
            <a:off x="242595" y="2822510"/>
            <a:ext cx="3548976" cy="499188"/>
          </a:xfrm>
          <a:prstGeom prst="rect">
            <a:avLst/>
          </a:prstGeom>
        </p:spPr>
      </p:pic>
      <p:pic>
        <p:nvPicPr>
          <p:cNvPr id="24" name="Picture 23">
            <a:extLst>
              <a:ext uri="{FF2B5EF4-FFF2-40B4-BE49-F238E27FC236}">
                <a16:creationId xmlns="" xmlns:a16="http://schemas.microsoft.com/office/drawing/2014/main" id="{C367C35F-6254-41DA-A4EC-05E96A2C4C3C}"/>
              </a:ext>
            </a:extLst>
          </p:cNvPr>
          <p:cNvPicPr>
            <a:picLocks noChangeAspect="1"/>
          </p:cNvPicPr>
          <p:nvPr/>
        </p:nvPicPr>
        <p:blipFill rotWithShape="1">
          <a:blip r:embed="rId7"/>
          <a:srcRect t="6531" r="894" b="84218"/>
          <a:stretch/>
        </p:blipFill>
        <p:spPr>
          <a:xfrm>
            <a:off x="0" y="18442"/>
            <a:ext cx="12083143" cy="634481"/>
          </a:xfrm>
          <a:prstGeom prst="rect">
            <a:avLst/>
          </a:prstGeom>
        </p:spPr>
      </p:pic>
      <p:pic>
        <p:nvPicPr>
          <p:cNvPr id="26" name="Picture 25">
            <a:extLst>
              <a:ext uri="{FF2B5EF4-FFF2-40B4-BE49-F238E27FC236}">
                <a16:creationId xmlns="" xmlns:a16="http://schemas.microsoft.com/office/drawing/2014/main" id="{B0EA4937-4DE3-45E0-9486-B3506A9CF67E}"/>
              </a:ext>
            </a:extLst>
          </p:cNvPr>
          <p:cNvPicPr>
            <a:picLocks noChangeAspect="1"/>
          </p:cNvPicPr>
          <p:nvPr/>
        </p:nvPicPr>
        <p:blipFill rotWithShape="1">
          <a:blip r:embed="rId8"/>
          <a:srcRect t="17552" r="50561" b="31426"/>
          <a:stretch/>
        </p:blipFill>
        <p:spPr>
          <a:xfrm>
            <a:off x="7875037" y="732235"/>
            <a:ext cx="4208106" cy="2284490"/>
          </a:xfrm>
          <a:prstGeom prst="rect">
            <a:avLst/>
          </a:prstGeom>
        </p:spPr>
      </p:pic>
      <p:pic>
        <p:nvPicPr>
          <p:cNvPr id="30" name="Picture 29">
            <a:extLst>
              <a:ext uri="{FF2B5EF4-FFF2-40B4-BE49-F238E27FC236}">
                <a16:creationId xmlns="" xmlns:a16="http://schemas.microsoft.com/office/drawing/2014/main" id="{45964DF9-D11A-4ACB-9275-5415AFE567A6}"/>
              </a:ext>
            </a:extLst>
          </p:cNvPr>
          <p:cNvPicPr>
            <a:picLocks noChangeAspect="1"/>
          </p:cNvPicPr>
          <p:nvPr/>
        </p:nvPicPr>
        <p:blipFill rotWithShape="1">
          <a:blip r:embed="rId8"/>
          <a:srcRect l="55255" t="33740" r="5025" b="47892"/>
          <a:stretch/>
        </p:blipFill>
        <p:spPr>
          <a:xfrm>
            <a:off x="7875037" y="3159100"/>
            <a:ext cx="4208106" cy="1059806"/>
          </a:xfrm>
          <a:prstGeom prst="rect">
            <a:avLst/>
          </a:prstGeom>
        </p:spPr>
      </p:pic>
      <p:pic>
        <p:nvPicPr>
          <p:cNvPr id="32" name="Picture 31">
            <a:extLst>
              <a:ext uri="{FF2B5EF4-FFF2-40B4-BE49-F238E27FC236}">
                <a16:creationId xmlns="" xmlns:a16="http://schemas.microsoft.com/office/drawing/2014/main" id="{8D137A1D-D16E-48FE-BBBA-AEC26138A3E6}"/>
              </a:ext>
            </a:extLst>
          </p:cNvPr>
          <p:cNvPicPr>
            <a:picLocks noChangeAspect="1"/>
          </p:cNvPicPr>
          <p:nvPr/>
        </p:nvPicPr>
        <p:blipFill rotWithShape="1">
          <a:blip r:embed="rId9"/>
          <a:srcRect t="36463" r="75357" b="38482"/>
          <a:stretch/>
        </p:blipFill>
        <p:spPr>
          <a:xfrm>
            <a:off x="8380987" y="4272670"/>
            <a:ext cx="3196205" cy="1827966"/>
          </a:xfrm>
          <a:prstGeom prst="rect">
            <a:avLst/>
          </a:prstGeom>
        </p:spPr>
      </p:pic>
      <p:sp>
        <p:nvSpPr>
          <p:cNvPr id="35" name="TextBox 34">
            <a:extLst>
              <a:ext uri="{FF2B5EF4-FFF2-40B4-BE49-F238E27FC236}">
                <a16:creationId xmlns="" xmlns:a16="http://schemas.microsoft.com/office/drawing/2014/main" id="{FEF7C8E7-EF39-4031-B9A0-EA19DD349AE2}"/>
              </a:ext>
            </a:extLst>
          </p:cNvPr>
          <p:cNvSpPr txBox="1"/>
          <p:nvPr/>
        </p:nvSpPr>
        <p:spPr>
          <a:xfrm>
            <a:off x="8018880" y="6227810"/>
            <a:ext cx="406426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https://www.learnwithunite.org/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1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https://www.learnwithunite.org/environment/</a:t>
            </a:r>
          </a:p>
        </p:txBody>
      </p:sp>
    </p:spTree>
    <p:extLst>
      <p:ext uri="{BB962C8B-B14F-4D97-AF65-F5344CB8AC3E}">
        <p14:creationId xmlns:p14="http://schemas.microsoft.com/office/powerpoint/2010/main" val="3983670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474</Words>
  <Application>Microsoft Office PowerPoint</Application>
  <PresentationFormat>Widescreen</PresentationFormat>
  <Paragraphs>112</Paragraphs>
  <Slides>14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 Narrow</vt:lpstr>
      <vt:lpstr>Calibri</vt:lpstr>
      <vt:lpstr>Calibri Light</vt:lpstr>
      <vt:lpstr>Fakt Pro Medium</vt:lpstr>
      <vt:lpstr>Poppins</vt:lpstr>
      <vt:lpstr>Times New Roman</vt:lpstr>
      <vt:lpstr>Wingdings</vt:lpstr>
      <vt:lpstr>Office Theme</vt:lpstr>
      <vt:lpstr>  Climate change, the Environment  &amp; Just Transition </vt:lpstr>
      <vt:lpstr>    Convergence of…  - Brexit - Climate change - Covid -19  - AI &amp; Digital…  Some employers will never waste a good crisis! </vt:lpstr>
      <vt:lpstr>Change is the only constant – and there’s a lot of change going on…</vt:lpstr>
      <vt:lpstr>Climate change, the Environment &amp; Just Transition </vt:lpstr>
      <vt:lpstr>PowerPoint Presentation</vt:lpstr>
      <vt:lpstr>PowerPoint Presentation</vt:lpstr>
      <vt:lpstr>Covid-19 reset: Worker-centred Just Transition  Key Concepts and Principles</vt:lpstr>
      <vt:lpstr>Developing our ‘Blue Green Print’ </vt:lpstr>
      <vt:lpstr>PowerPoint Presentation</vt:lpstr>
      <vt:lpstr>PowerPoint Presentation</vt:lpstr>
      <vt:lpstr>The Story of Stuff – the ‘materials economy’ https://www.youtube.com/watch?v=9GorqroigqM </vt:lpstr>
      <vt:lpstr>People &amp; planet before profit principles… </vt:lpstr>
      <vt:lpstr>PowerPoint Presentation</vt:lpstr>
      <vt:lpstr>Unite Environment Taskforce Film ‘Climate change = workplace change’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the Environment  &amp; Just Transition</dc:title>
  <dc:creator>Stephen Craig</dc:creator>
  <cp:lastModifiedBy>Heppell, Adam</cp:lastModifiedBy>
  <cp:revision>3</cp:revision>
  <dcterms:created xsi:type="dcterms:W3CDTF">2021-09-20T10:41:11Z</dcterms:created>
  <dcterms:modified xsi:type="dcterms:W3CDTF">2021-10-04T11:55:28Z</dcterms:modified>
</cp:coreProperties>
</file>