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30" r:id="rId5"/>
    <p:sldId id="298" r:id="rId6"/>
    <p:sldId id="334" r:id="rId7"/>
    <p:sldId id="337" r:id="rId8"/>
    <p:sldId id="3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orient="horz" pos="928">
          <p15:clr>
            <a:srgbClr val="A4A3A4"/>
          </p15:clr>
        </p15:guide>
        <p15:guide id="3" orient="horz" pos="3702">
          <p15:clr>
            <a:srgbClr val="A4A3A4"/>
          </p15:clr>
        </p15:guide>
        <p15:guide id="4" pos="204">
          <p15:clr>
            <a:srgbClr val="A4A3A4"/>
          </p15:clr>
        </p15:guide>
        <p15:guide id="5" pos="5546">
          <p15:clr>
            <a:srgbClr val="A4A3A4"/>
          </p15:clr>
        </p15:guide>
        <p15:guide id="6" pos="2762">
          <p15:clr>
            <a:srgbClr val="A4A3A4"/>
          </p15:clr>
        </p15:guide>
        <p15:guide id="7" pos="29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im" initials="CS" lastIdx="14" clrIdx="0">
    <p:extLst>
      <p:ext uri="{19B8F6BF-5375-455C-9EA6-DF929625EA0E}">
        <p15:presenceInfo xmlns:p15="http://schemas.microsoft.com/office/powerpoint/2012/main" userId="S::chris.sim@e4tech.com::aa9c7c90-61e2-44bb-b8ae-c07a459dcd3a" providerId="AD"/>
      </p:ext>
    </p:extLst>
  </p:cmAuthor>
  <p:cmAuthor id="2" name="Anisha Harris" initials="AH" lastIdx="14" clrIdx="1">
    <p:extLst>
      <p:ext uri="{19B8F6BF-5375-455C-9EA6-DF929625EA0E}">
        <p15:presenceInfo xmlns:p15="http://schemas.microsoft.com/office/powerpoint/2012/main" userId="S::anisha.harris@e4tech.com::86fbd6f8-e2b1-43c7-8a06-a7830279b9d4" providerId="AD"/>
      </p:ext>
    </p:extLst>
  </p:cmAuthor>
  <p:cmAuthor id="3" name="Ausilio Bauen" initials="AB" lastIdx="4" clrIdx="2">
    <p:extLst>
      <p:ext uri="{19B8F6BF-5375-455C-9EA6-DF929625EA0E}">
        <p15:presenceInfo xmlns:p15="http://schemas.microsoft.com/office/powerpoint/2012/main" userId="S-1-5-21-243037206-41955558-561332275-37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7C80"/>
    <a:srgbClr val="FBFBFB"/>
    <a:srgbClr val="CFD3D4"/>
    <a:srgbClr val="E5AFFB"/>
    <a:srgbClr val="87DFDD"/>
    <a:srgbClr val="9966FF"/>
    <a:srgbClr val="B31175"/>
    <a:srgbClr val="E7A461"/>
    <a:srgbClr val="B51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B4D28-6F8C-4947-9D8B-2F5E72A202F6}" v="24" dt="2020-08-25T17:06:43.626"/>
  </p1510:revLst>
</p1510:revInfo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>
        <p:guide orient="horz" pos="4201"/>
        <p:guide orient="horz" pos="928"/>
        <p:guide orient="horz" pos="3702"/>
        <p:guide pos="204"/>
        <p:guide pos="5546"/>
        <p:guide pos="2762"/>
        <p:guide pos="29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BD069-B7AE-4A13-9DDD-108D234D4EBD}" type="datetimeFigureOut">
              <a:rPr lang="en-US" smtClean="0"/>
              <a:pPr/>
              <a:t>6/9/2021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93033-C184-409B-BBAC-1A9F87B13B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416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DRAFT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noProof="0"/>
              <a:t>23/12/2016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230ED-CE26-4902-B9AF-FA23836C16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77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230ED-CE26-4902-B9AF-FA23836C165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72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230ED-CE26-4902-B9AF-FA23836C165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2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020" t="3204" r="3204" b="6020"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430" y="2140585"/>
            <a:ext cx="6307182" cy="1155699"/>
          </a:xfrm>
        </p:spPr>
        <p:txBody>
          <a:bodyPr wrap="square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3448" y="3417658"/>
            <a:ext cx="6516000" cy="158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430" y="3561716"/>
            <a:ext cx="6388462" cy="438788"/>
          </a:xfrm>
        </p:spPr>
        <p:txBody>
          <a:bodyPr wrap="square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2430" y="4357694"/>
            <a:ext cx="2133600" cy="344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612430" y="4000500"/>
            <a:ext cx="6357937" cy="357194"/>
          </a:xfr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691680" y="6333133"/>
            <a:ext cx="64110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>
                <a:solidFill>
                  <a:srgbClr val="3C3B71"/>
                </a:solidFill>
                <a:cs typeface="Arial" pitchFamily="34" charset="0"/>
              </a:rPr>
              <a:t>Strategy | Energy | Sustainability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089" y="6388100"/>
            <a:ext cx="12240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-Slide---top-and-bottom-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15118" y="43520"/>
            <a:ext cx="8471724" cy="981220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32" name="Straight Connector 31"/>
          <p:cNvCxnSpPr/>
          <p:nvPr userDrawn="1"/>
        </p:nvCxnSpPr>
        <p:spPr>
          <a:xfrm rot="10800000">
            <a:off x="0" y="1081301"/>
            <a:ext cx="9144000" cy="158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32"/>
          <p:cNvSpPr>
            <a:spLocks noGrp="1"/>
          </p:cNvSpPr>
          <p:nvPr>
            <p:ph type="sldNum" sz="quarter" idx="25"/>
          </p:nvPr>
        </p:nvSpPr>
        <p:spPr/>
        <p:txBody>
          <a:bodyPr wrap="square"/>
          <a:lstStyle/>
          <a:p>
            <a:fld id="{730CACB8-352F-4FA8-86DE-903A99B191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6"/>
          </p:nvPr>
        </p:nvSpPr>
        <p:spPr>
          <a:xfrm>
            <a:off x="323850" y="1473200"/>
            <a:ext cx="8480425" cy="4403725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/>
            </a:lvl1pPr>
            <a:lvl2pPr marL="808038" indent="-254000">
              <a:buFont typeface="Arial" pitchFamily="34" charset="0"/>
              <a:buChar char="•"/>
              <a:defRPr sz="1600"/>
            </a:lvl2pPr>
            <a:lvl3pPr marL="803275" indent="-179388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 descr="N:\E4tech Consulting\Marketing\branding\logo\PNG\E4techlogo_CYMK_400x125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5" y="6393235"/>
            <a:ext cx="1224000" cy="38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square"/>
          <a:lstStyle/>
          <a:p>
            <a:fld id="{730CACB8-352F-4FA8-86DE-903A99B191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DRAFT SLIDES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23850" y="1473200"/>
            <a:ext cx="8480425" cy="4403725"/>
          </a:xfrm>
        </p:spPr>
        <p:txBody>
          <a:bodyPr/>
          <a:lstStyle>
            <a:lvl2pPr marL="447675" indent="-184150">
              <a:defRPr/>
            </a:lvl2pPr>
            <a:lvl3pPr marL="720725" indent="-182563">
              <a:defRPr/>
            </a:lvl3pPr>
            <a:lvl4pPr marL="985838" indent="-173038">
              <a:defRPr/>
            </a:lvl4pPr>
            <a:lvl5pPr marL="1260475" indent="-1793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" y="1473200"/>
            <a:ext cx="4032000" cy="630000"/>
          </a:xfrm>
          <a:solidFill>
            <a:schemeClr val="accent4">
              <a:lumMod val="20000"/>
              <a:lumOff val="80000"/>
            </a:schemeClr>
          </a:solidFill>
        </p:spPr>
        <p:txBody>
          <a:bodyPr wrap="square" anchor="ctr" anchorCtr="0"/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501090" y="6427017"/>
            <a:ext cx="407990" cy="365125"/>
          </a:xfrm>
        </p:spPr>
        <p:txBody>
          <a:bodyPr wrap="square"/>
          <a:lstStyle/>
          <a:p>
            <a:fld id="{730CACB8-352F-4FA8-86DE-903A99B191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DRAFT SLIDES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756150" y="1473200"/>
            <a:ext cx="4032000" cy="630000"/>
          </a:xfrm>
          <a:solidFill>
            <a:schemeClr val="accent4">
              <a:lumMod val="20000"/>
              <a:lumOff val="80000"/>
            </a:schemeClr>
          </a:solidFill>
        </p:spPr>
        <p:txBody>
          <a:bodyPr wrap="square" anchor="ctr" anchorCtr="0"/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323850" y="2092954"/>
            <a:ext cx="4032000" cy="38052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4"/>
          </p:nvPr>
        </p:nvSpPr>
        <p:spPr>
          <a:xfrm>
            <a:off x="4756150" y="2092954"/>
            <a:ext cx="4032000" cy="38052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-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 wrap="square"/>
          <a:lstStyle/>
          <a:p>
            <a:fld id="{730CACB8-352F-4FA8-86DE-903A99B191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DRAFT SLIDES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23850" y="1473200"/>
            <a:ext cx="4032000" cy="630000"/>
          </a:xfrm>
          <a:noFill/>
        </p:spPr>
        <p:txBody>
          <a:bodyPr wrap="square" anchor="ctr" anchorCtr="0"/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4756150" y="1473200"/>
            <a:ext cx="4032000" cy="630000"/>
          </a:xfrm>
          <a:noFill/>
        </p:spPr>
        <p:txBody>
          <a:bodyPr wrap="square" anchor="ctr" anchorCtr="0"/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3"/>
          </p:nvPr>
        </p:nvSpPr>
        <p:spPr>
          <a:xfrm>
            <a:off x="322580" y="2092954"/>
            <a:ext cx="4032000" cy="3805237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4"/>
          </p:nvPr>
        </p:nvSpPr>
        <p:spPr>
          <a:xfrm>
            <a:off x="4756150" y="2092954"/>
            <a:ext cx="4032000" cy="3805237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-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 wrap="square"/>
          <a:lstStyle/>
          <a:p>
            <a:fld id="{730CACB8-352F-4FA8-86DE-903A99B191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3"/>
          </p:nvPr>
        </p:nvSpPr>
        <p:spPr>
          <a:xfrm>
            <a:off x="322580" y="1473200"/>
            <a:ext cx="4032000" cy="4424991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4"/>
          </p:nvPr>
        </p:nvSpPr>
        <p:spPr>
          <a:xfrm>
            <a:off x="4756150" y="1473200"/>
            <a:ext cx="4032000" cy="4424991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CACB8-352F-4FA8-86DE-903A99B1919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 Slide - top and bottom copy.jpg"/>
          <p:cNvPicPr>
            <a:picLocks noChangeAspect="1"/>
          </p:cNvPicPr>
          <p:nvPr/>
        </p:nvPicPr>
        <p:blipFill>
          <a:blip r:embed="rId9" cstate="print"/>
          <a:srcRect t="78068"/>
          <a:stretch>
            <a:fillRect/>
          </a:stretch>
        </p:blipFill>
        <p:spPr>
          <a:xfrm>
            <a:off x="0" y="5971821"/>
            <a:ext cx="9143999" cy="8861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118" y="43520"/>
            <a:ext cx="8471724" cy="98122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907" y="1458134"/>
            <a:ext cx="8477605" cy="452596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6423274"/>
            <a:ext cx="4079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0CACB8-352F-4FA8-86DE-903A99B1919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0" y="1081301"/>
            <a:ext cx="9144000" cy="158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714480" y="6427089"/>
            <a:ext cx="677572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endParaRPr lang="en-GB">
              <a:solidFill>
                <a:schemeClr val="tx2"/>
              </a:solidFill>
            </a:endParaRPr>
          </a:p>
        </p:txBody>
      </p:sp>
      <p:pic>
        <p:nvPicPr>
          <p:cNvPr id="13" name="Picture 12" descr="N:\E4tech Consulting\Marketing\branding\logo\PNG\E4techlogo_CYMK_400x125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5" y="6393235"/>
            <a:ext cx="1224000" cy="3810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50" r:id="rId3"/>
    <p:sldLayoutId id="2147483653" r:id="rId4"/>
    <p:sldLayoutId id="2147483656" r:id="rId5"/>
    <p:sldLayoutId id="2147483682" r:id="rId6"/>
    <p:sldLayoutId id="2147483654" r:id="rId7"/>
  </p:sldLayoutIdLst>
  <p:transition/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65113" algn="l" defTabSz="914400" rtl="0" eaLnBrk="1" latinLnBrk="0" hangingPunct="1">
        <a:spcBef>
          <a:spcPct val="200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65113" algn="l" defTabSz="914400" rtl="0" eaLnBrk="1" latinLnBrk="0" hangingPunct="1">
        <a:spcBef>
          <a:spcPct val="200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265113" algn="l" defTabSz="914400" rtl="0" eaLnBrk="1" latinLnBrk="0" hangingPunct="1">
        <a:spcBef>
          <a:spcPct val="200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87425" rtl="0" eaLnBrk="1" latinLnBrk="0" hangingPunct="1">
        <a:spcBef>
          <a:spcPct val="200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5D01-7D6A-42D6-82BF-3528281E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18" y="43520"/>
            <a:ext cx="8471724" cy="981220"/>
          </a:xfrm>
        </p:spPr>
        <p:txBody>
          <a:bodyPr wrap="square" anchor="b">
            <a:normAutofit fontScale="90000"/>
          </a:bodyPr>
          <a:lstStyle/>
          <a:p>
            <a:r>
              <a:rPr lang="en-GB" dirty="0"/>
              <a:t>6 primary and 1 secondary SAF clusters have been identified in key industrial areas of the UK, which could utilise a range of SAF technologies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52F93C-C224-4647-A16F-778064108B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1090" y="6423274"/>
            <a:ext cx="40799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730CACB8-352F-4FA8-86DE-903A99B19196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E5922A-8133-4450-8C37-46BDC611494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5336" y="1024740"/>
            <a:ext cx="4703286" cy="3970095"/>
          </a:xfrm>
          <a:prstGeom prst="rect">
            <a:avLst/>
          </a:pr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A05286-7013-4700-8D32-9E8DC2AA62A0}"/>
              </a:ext>
            </a:extLst>
          </p:cNvPr>
          <p:cNvGrpSpPr/>
          <p:nvPr/>
        </p:nvGrpSpPr>
        <p:grpSpPr>
          <a:xfrm>
            <a:off x="2085336" y="1173372"/>
            <a:ext cx="1266480" cy="2385913"/>
            <a:chOff x="3007081" y="1313646"/>
            <a:chExt cx="1212086" cy="23859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E29617-C222-45DD-8036-72750B1623DD}"/>
                </a:ext>
              </a:extLst>
            </p:cNvPr>
            <p:cNvSpPr/>
            <p:nvPr/>
          </p:nvSpPr>
          <p:spPr>
            <a:xfrm>
              <a:off x="3007081" y="1313646"/>
              <a:ext cx="222992" cy="448966"/>
            </a:xfrm>
            <a:prstGeom prst="rect">
              <a:avLst/>
            </a:prstGeom>
            <a:solidFill>
              <a:srgbClr val="CFD3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28C4248-9B5A-4F5B-9370-E93C0A8143AA}"/>
                </a:ext>
              </a:extLst>
            </p:cNvPr>
            <p:cNvSpPr/>
            <p:nvPr/>
          </p:nvSpPr>
          <p:spPr>
            <a:xfrm>
              <a:off x="3326071" y="2573773"/>
              <a:ext cx="893096" cy="1125786"/>
            </a:xfrm>
            <a:prstGeom prst="round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DE93C57F-8582-44D8-B24D-F832B02E2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24512"/>
              </p:ext>
            </p:extLst>
          </p:nvPr>
        </p:nvGraphicFramePr>
        <p:xfrm>
          <a:off x="367609" y="4901170"/>
          <a:ext cx="8541471" cy="16154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52584">
                  <a:extLst>
                    <a:ext uri="{9D8B030D-6E8A-4147-A177-3AD203B41FA5}">
                      <a16:colId xmlns:a16="http://schemas.microsoft.com/office/drawing/2014/main" val="635583943"/>
                    </a:ext>
                  </a:extLst>
                </a:gridCol>
                <a:gridCol w="1164746">
                  <a:extLst>
                    <a:ext uri="{9D8B030D-6E8A-4147-A177-3AD203B41FA5}">
                      <a16:colId xmlns:a16="http://schemas.microsoft.com/office/drawing/2014/main" val="968159075"/>
                    </a:ext>
                  </a:extLst>
                </a:gridCol>
                <a:gridCol w="1156119">
                  <a:extLst>
                    <a:ext uri="{9D8B030D-6E8A-4147-A177-3AD203B41FA5}">
                      <a16:colId xmlns:a16="http://schemas.microsoft.com/office/drawing/2014/main" val="2039836153"/>
                    </a:ext>
                  </a:extLst>
                </a:gridCol>
                <a:gridCol w="1078469">
                  <a:extLst>
                    <a:ext uri="{9D8B030D-6E8A-4147-A177-3AD203B41FA5}">
                      <a16:colId xmlns:a16="http://schemas.microsoft.com/office/drawing/2014/main" val="1268228850"/>
                    </a:ext>
                  </a:extLst>
                </a:gridCol>
                <a:gridCol w="957680">
                  <a:extLst>
                    <a:ext uri="{9D8B030D-6E8A-4147-A177-3AD203B41FA5}">
                      <a16:colId xmlns:a16="http://schemas.microsoft.com/office/drawing/2014/main" val="3519035139"/>
                    </a:ext>
                  </a:extLst>
                </a:gridCol>
                <a:gridCol w="1104352">
                  <a:extLst>
                    <a:ext uri="{9D8B030D-6E8A-4147-A177-3AD203B41FA5}">
                      <a16:colId xmlns:a16="http://schemas.microsoft.com/office/drawing/2014/main" val="1323637162"/>
                    </a:ext>
                  </a:extLst>
                </a:gridCol>
                <a:gridCol w="959837">
                  <a:extLst>
                    <a:ext uri="{9D8B030D-6E8A-4147-A177-3AD203B41FA5}">
                      <a16:colId xmlns:a16="http://schemas.microsoft.com/office/drawing/2014/main" val="3495039559"/>
                    </a:ext>
                  </a:extLst>
                </a:gridCol>
                <a:gridCol w="1067684">
                  <a:extLst>
                    <a:ext uri="{9D8B030D-6E8A-4147-A177-3AD203B41FA5}">
                      <a16:colId xmlns:a16="http://schemas.microsoft.com/office/drawing/2014/main" val="3147724311"/>
                    </a:ext>
                  </a:extLst>
                </a:gridCol>
              </a:tblGrid>
              <a:tr h="315727">
                <a:tc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ysClr val="windowText" lastClr="000000"/>
                          </a:solidFill>
                        </a:rPr>
                        <a:t>Humber (UKE1)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ysClr val="windowText" lastClr="000000"/>
                          </a:solidFill>
                        </a:rPr>
                        <a:t>Grangemouth (UKM7)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ysClr val="windowText" lastClr="000000"/>
                          </a:solidFill>
                        </a:rPr>
                        <a:t>Merseyside (UKD7)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ysClr val="windowText" lastClr="000000"/>
                          </a:solidFill>
                        </a:rPr>
                        <a:t>South Wales (UKL1)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ysClr val="windowText" lastClr="000000"/>
                          </a:solidFill>
                        </a:rPr>
                        <a:t>St Fergus (UKM5)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ysClr val="windowText" lastClr="000000"/>
                          </a:solidFill>
                        </a:rPr>
                        <a:t>Teesside (UKC1)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ysClr val="windowText" lastClr="000000"/>
                          </a:solidFill>
                        </a:rPr>
                        <a:t>Hampshire </a:t>
                      </a:r>
                    </a:p>
                    <a:p>
                      <a:pPr algn="ctr"/>
                      <a:r>
                        <a:rPr lang="en-GB" sz="1000">
                          <a:solidFill>
                            <a:sysClr val="windowText" lastClr="000000"/>
                          </a:solidFill>
                        </a:rPr>
                        <a:t>(UKJ3)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6547"/>
                  </a:ext>
                </a:extLst>
              </a:tr>
              <a:tr h="194293">
                <a:tc>
                  <a:txBody>
                    <a:bodyPr/>
                    <a:lstStyle/>
                    <a:p>
                      <a:r>
                        <a:rPr lang="en-GB" sz="900" b="1"/>
                        <a:t>ATJ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45122"/>
                  </a:ext>
                </a:extLst>
              </a:tr>
              <a:tr h="194293">
                <a:tc>
                  <a:txBody>
                    <a:bodyPr/>
                    <a:lstStyle/>
                    <a:p>
                      <a:r>
                        <a:rPr lang="en-GB" sz="900" b="1"/>
                        <a:t>Gasification + FT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234333"/>
                  </a:ext>
                </a:extLst>
              </a:tr>
              <a:tr h="194293">
                <a:tc>
                  <a:txBody>
                    <a:bodyPr/>
                    <a:lstStyle/>
                    <a:p>
                      <a:r>
                        <a:rPr lang="en-GB" sz="900" b="1"/>
                        <a:t>PtL FT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52026"/>
                  </a:ext>
                </a:extLst>
              </a:tr>
              <a:tr h="194293">
                <a:tc>
                  <a:txBody>
                    <a:bodyPr/>
                    <a:lstStyle/>
                    <a:p>
                      <a:r>
                        <a:rPr lang="en-GB" sz="900" b="1"/>
                        <a:t>HTL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015713"/>
                  </a:ext>
                </a:extLst>
              </a:tr>
              <a:tr h="194293">
                <a:tc>
                  <a:txBody>
                    <a:bodyPr/>
                    <a:lstStyle/>
                    <a:p>
                      <a:r>
                        <a:rPr lang="en-GB" sz="900" b="1"/>
                        <a:t>Pyrolysis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06456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C4EC798-10A6-4B81-82BF-1396855DD339}"/>
              </a:ext>
            </a:extLst>
          </p:cNvPr>
          <p:cNvSpPr txBox="1"/>
          <p:nvPr/>
        </p:nvSpPr>
        <p:spPr>
          <a:xfrm>
            <a:off x="8172981" y="195576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400792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8227-97DA-4F01-B658-528F72B8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/>
            </a:br>
            <a:r>
              <a:rPr lang="en-GB"/>
              <a:t>SAF made from agricultural and forestry residues: supply chain will likely be split between rural and industrial areas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12D13-8FD2-46DD-9655-4CFDD65E34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CACB8-352F-4FA8-86DE-903A99B1919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49ED7-3BC5-4C27-A02D-0727EC8B1B2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Generally speaking, for agricultural residues and forestry residues, the regions most abundant in feedstock are not in the same locations as enabling infrastructure such as CCS clusters and refineries</a:t>
            </a:r>
          </a:p>
          <a:p>
            <a:r>
              <a:rPr lang="en-GB" dirty="0"/>
              <a:t>We do observe that there are two NUTS-2 regions which have both feedstock and enabling infrastructure – but generally, there is some dislocation between these types of feedstock of the enabling infrastructure.</a:t>
            </a:r>
          </a:p>
          <a:p>
            <a:r>
              <a:rPr lang="en-GB" dirty="0"/>
              <a:t>This reflects what we see in the industry – primary conversion processes are located close to the feedstock, with an intermediate product being transported to areas with enabling infrastructure for upgrading to finished fuels:</a:t>
            </a:r>
          </a:p>
          <a:p>
            <a:pPr lvl="1"/>
            <a:r>
              <a:rPr lang="en-GB" dirty="0"/>
              <a:t>Pyrolysis plants being built alongside sawmills </a:t>
            </a:r>
            <a:r>
              <a:rPr lang="en-GB" dirty="0">
                <a:sym typeface="Wingdings" panose="05000000000000000000" pitchFamily="2" charset="2"/>
              </a:rPr>
              <a:t> raw pyrolysis oil transported to refineries for co-processing</a:t>
            </a:r>
          </a:p>
          <a:p>
            <a:r>
              <a:rPr lang="en-GB" dirty="0">
                <a:sym typeface="Wingdings" panose="05000000000000000000" pitchFamily="2" charset="2"/>
              </a:rPr>
              <a:t>This means that jobs will likely reflect this split in the supply chain: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296429-D0C4-4ECA-B65C-D6D96D97EC21}"/>
              </a:ext>
            </a:extLst>
          </p:cNvPr>
          <p:cNvGrpSpPr/>
          <p:nvPr/>
        </p:nvGrpSpPr>
        <p:grpSpPr>
          <a:xfrm>
            <a:off x="1748364" y="4953001"/>
            <a:ext cx="6252634" cy="983193"/>
            <a:chOff x="1164165" y="1549400"/>
            <a:chExt cx="7133167" cy="18200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7300AD-4394-4E91-8F1D-ACBF7893DF01}"/>
                </a:ext>
              </a:extLst>
            </p:cNvPr>
            <p:cNvSpPr/>
            <p:nvPr/>
          </p:nvSpPr>
          <p:spPr>
            <a:xfrm>
              <a:off x="5376333" y="2692400"/>
              <a:ext cx="2920999" cy="6770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Jobs in industrial areas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3A411B-854D-4039-9F88-EB07F5E2C971}"/>
                </a:ext>
              </a:extLst>
            </p:cNvPr>
            <p:cNvSpPr/>
            <p:nvPr/>
          </p:nvSpPr>
          <p:spPr>
            <a:xfrm>
              <a:off x="1164165" y="2692401"/>
              <a:ext cx="3975101" cy="67706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Jobs in rural areas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C799CD-C355-4FDA-8B4F-5BD58064ED03}"/>
                </a:ext>
              </a:extLst>
            </p:cNvPr>
            <p:cNvSpPr/>
            <p:nvPr/>
          </p:nvSpPr>
          <p:spPr>
            <a:xfrm>
              <a:off x="1354666" y="1549400"/>
              <a:ext cx="1684867" cy="9398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Feedstock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523EEFE-7BB4-4F7C-ACA8-99984B5DE6ED}"/>
                </a:ext>
              </a:extLst>
            </p:cNvPr>
            <p:cNvSpPr/>
            <p:nvPr/>
          </p:nvSpPr>
          <p:spPr>
            <a:xfrm>
              <a:off x="3276598" y="1549400"/>
              <a:ext cx="1684867" cy="9398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Primary conversion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4AC602C-20AF-416A-9772-AB24113A300D}"/>
                </a:ext>
              </a:extLst>
            </p:cNvPr>
            <p:cNvSpPr/>
            <p:nvPr/>
          </p:nvSpPr>
          <p:spPr>
            <a:xfrm>
              <a:off x="5994398" y="1549400"/>
              <a:ext cx="1684867" cy="9398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</a:rPr>
                <a:t>Upgrading and other enabling infrastructure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DCCCF80-A96F-4A66-B943-05A6219A6CF8}"/>
              </a:ext>
            </a:extLst>
          </p:cNvPr>
          <p:cNvSpPr txBox="1"/>
          <p:nvPr/>
        </p:nvSpPr>
        <p:spPr>
          <a:xfrm>
            <a:off x="8172981" y="195576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487106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5D01-7D6A-42D6-82BF-3528281E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18" y="43520"/>
            <a:ext cx="8471724" cy="981220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Potentially many rural areas could benefit from and support the development of these SAF clusters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52F93C-C224-4647-A16F-778064108B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01090" y="6423274"/>
            <a:ext cx="40799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730CACB8-352F-4FA8-86DE-903A99B19196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E5922A-8133-4450-8C37-46BDC611494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3120" y="1300051"/>
            <a:ext cx="5779016" cy="459051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92B985-96C5-4E54-9EE0-27CFFDBE14BD}"/>
              </a:ext>
            </a:extLst>
          </p:cNvPr>
          <p:cNvSpPr txBox="1"/>
          <p:nvPr/>
        </p:nvSpPr>
        <p:spPr>
          <a:xfrm>
            <a:off x="234920" y="1445491"/>
            <a:ext cx="2436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highlight>
                  <a:srgbClr val="FBFBFB"/>
                </a:highlight>
              </a:rPr>
              <a:t>This map aims to demonstrate how nearby regions could provide feedstock and perform the primary conversion step, before transporting the intermediate product to SAF clusters for product upgrading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highlight>
                  <a:srgbClr val="FBFBFB"/>
                </a:highlight>
              </a:rPr>
              <a:t>Multiple rural areas could benefit from the development of the feedstock production and primary conversion steps of the SAF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29617-C222-45DD-8036-72750B1623DD}"/>
              </a:ext>
            </a:extLst>
          </p:cNvPr>
          <p:cNvSpPr/>
          <p:nvPr/>
        </p:nvSpPr>
        <p:spPr>
          <a:xfrm>
            <a:off x="2853120" y="1491063"/>
            <a:ext cx="303672" cy="448966"/>
          </a:xfrm>
          <a:prstGeom prst="rect">
            <a:avLst/>
          </a:prstGeom>
          <a:solidFill>
            <a:srgbClr val="CF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8C4248-9B5A-4F5B-9370-E93C0A8143AA}"/>
              </a:ext>
            </a:extLst>
          </p:cNvPr>
          <p:cNvSpPr/>
          <p:nvPr/>
        </p:nvSpPr>
        <p:spPr>
          <a:xfrm>
            <a:off x="3347890" y="3755571"/>
            <a:ext cx="990600" cy="486524"/>
          </a:xfrm>
          <a:prstGeom prst="round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err="1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B95334-B758-45C4-9E34-86B4E7C8B4CA}"/>
              </a:ext>
            </a:extLst>
          </p:cNvPr>
          <p:cNvCxnSpPr>
            <a:cxnSpLocks/>
          </p:cNvCxnSpPr>
          <p:nvPr/>
        </p:nvCxnSpPr>
        <p:spPr>
          <a:xfrm flipV="1">
            <a:off x="7358745" y="4136571"/>
            <a:ext cx="370112" cy="10552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E7A290-4B20-4AA7-8555-4BB71B24D7E0}"/>
              </a:ext>
            </a:extLst>
          </p:cNvPr>
          <p:cNvCxnSpPr>
            <a:cxnSpLocks/>
          </p:cNvCxnSpPr>
          <p:nvPr/>
        </p:nvCxnSpPr>
        <p:spPr>
          <a:xfrm flipH="1" flipV="1">
            <a:off x="6335486" y="4887686"/>
            <a:ext cx="240805" cy="13689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BB1922-89C6-44EE-BAF7-86F599B58073}"/>
              </a:ext>
            </a:extLst>
          </p:cNvPr>
          <p:cNvCxnSpPr>
            <a:cxnSpLocks/>
          </p:cNvCxnSpPr>
          <p:nvPr/>
        </p:nvCxnSpPr>
        <p:spPr>
          <a:xfrm flipH="1" flipV="1">
            <a:off x="6814459" y="4136571"/>
            <a:ext cx="544286" cy="10552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18C769-466F-48E0-9DB9-FE90C72B3C2C}"/>
              </a:ext>
            </a:extLst>
          </p:cNvPr>
          <p:cNvSpPr txBox="1"/>
          <p:nvPr/>
        </p:nvSpPr>
        <p:spPr>
          <a:xfrm>
            <a:off x="8172981" y="195576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3721310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5D01-7D6A-42D6-82BF-3528281E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18" y="43520"/>
            <a:ext cx="8471724" cy="981220"/>
          </a:xfrm>
        </p:spPr>
        <p:txBody>
          <a:bodyPr wrap="square" anchor="b">
            <a:normAutofit/>
          </a:bodyPr>
          <a:lstStyle/>
          <a:p>
            <a:r>
              <a:rPr lang="en-GB" dirty="0"/>
              <a:t>The offshore wind industry could also benefit from the development of a SAF industry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52F93C-C224-4647-A16F-778064108B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43708" y="6492875"/>
            <a:ext cx="40799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730CACB8-352F-4FA8-86DE-903A99B19196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E5922A-8133-4450-8C37-46BDC611494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3548" y="1205674"/>
            <a:ext cx="5838659" cy="4815591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E29617-C222-45DD-8036-72750B1623DD}"/>
              </a:ext>
            </a:extLst>
          </p:cNvPr>
          <p:cNvSpPr/>
          <p:nvPr/>
        </p:nvSpPr>
        <p:spPr>
          <a:xfrm>
            <a:off x="2059709" y="1436583"/>
            <a:ext cx="350981" cy="444813"/>
          </a:xfrm>
          <a:prstGeom prst="rect">
            <a:avLst/>
          </a:prstGeom>
          <a:solidFill>
            <a:srgbClr val="CF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8C4248-9B5A-4F5B-9370-E93C0A8143AA}"/>
              </a:ext>
            </a:extLst>
          </p:cNvPr>
          <p:cNvSpPr/>
          <p:nvPr/>
        </p:nvSpPr>
        <p:spPr>
          <a:xfrm>
            <a:off x="2525884" y="4050475"/>
            <a:ext cx="990600" cy="258618"/>
          </a:xfrm>
          <a:prstGeom prst="round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err="1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DF9E47-0F22-44B8-9969-10B41C85C0E7}"/>
              </a:ext>
            </a:extLst>
          </p:cNvPr>
          <p:cNvCxnSpPr>
            <a:cxnSpLocks/>
          </p:cNvCxnSpPr>
          <p:nvPr/>
        </p:nvCxnSpPr>
        <p:spPr>
          <a:xfrm>
            <a:off x="6490637" y="3435357"/>
            <a:ext cx="89294" cy="8175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177589-CABA-471C-B195-A2E69BD41621}"/>
              </a:ext>
            </a:extLst>
          </p:cNvPr>
          <p:cNvSpPr txBox="1"/>
          <p:nvPr/>
        </p:nvSpPr>
        <p:spPr>
          <a:xfrm>
            <a:off x="8172981" y="195576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8154681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195B-B629-4D03-A03F-64A69807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Each SAF cluster could support 2 plants, when a max of 2 SAF plants can be built per cluster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882EF-C5EA-4208-9A61-F720EE19C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CACB8-352F-4FA8-86DE-903A99B19196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3C566A-2EB9-40B6-A8F4-078DCCBF888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167" y="1261758"/>
            <a:ext cx="5345665" cy="43344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06B220-7BA1-41B0-AA5A-3E8CF3A1ED3D}"/>
              </a:ext>
            </a:extLst>
          </p:cNvPr>
          <p:cNvSpPr/>
          <p:nvPr/>
        </p:nvSpPr>
        <p:spPr>
          <a:xfrm flipH="1">
            <a:off x="1913955" y="1406769"/>
            <a:ext cx="284949" cy="539675"/>
          </a:xfrm>
          <a:prstGeom prst="rect">
            <a:avLst/>
          </a:prstGeom>
          <a:solidFill>
            <a:srgbClr val="CF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785F4B-534F-4ED8-8C52-83EED5C0468E}"/>
              </a:ext>
            </a:extLst>
          </p:cNvPr>
          <p:cNvSpPr/>
          <p:nvPr/>
        </p:nvSpPr>
        <p:spPr>
          <a:xfrm flipH="1">
            <a:off x="2322362" y="3008981"/>
            <a:ext cx="984803" cy="179961"/>
          </a:xfrm>
          <a:prstGeom prst="round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err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8FC44-EA44-45F3-9E92-49440E76BB91}"/>
              </a:ext>
            </a:extLst>
          </p:cNvPr>
          <p:cNvSpPr txBox="1"/>
          <p:nvPr/>
        </p:nvSpPr>
        <p:spPr>
          <a:xfrm>
            <a:off x="717769" y="5750309"/>
            <a:ext cx="8069073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400" indent="-176400">
              <a:spcBef>
                <a:spcPts val="384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/>
              <a:t>All 6 primary SAF clusters, and the secondary cluster in Hampshire, could have 2 SAF plants under this scenario</a:t>
            </a:r>
          </a:p>
          <a:p>
            <a:pPr marL="176400" indent="-176400">
              <a:spcBef>
                <a:spcPts val="384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600"/>
          </a:p>
          <a:p>
            <a:pPr marL="176400" indent="-176400">
              <a:spcBef>
                <a:spcPts val="384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8B19A-C8AD-4B20-A264-F8937852FA99}"/>
              </a:ext>
            </a:extLst>
          </p:cNvPr>
          <p:cNvSpPr txBox="1"/>
          <p:nvPr/>
        </p:nvSpPr>
        <p:spPr>
          <a:xfrm>
            <a:off x="8193505" y="192506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9073831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4tech report 4">
  <a:themeElements>
    <a:clrScheme name="E4tech colours">
      <a:dk1>
        <a:srgbClr val="000000"/>
      </a:dk1>
      <a:lt1>
        <a:srgbClr val="FFFFFF"/>
      </a:lt1>
      <a:dk2>
        <a:srgbClr val="3C3B71"/>
      </a:dk2>
      <a:lt2>
        <a:srgbClr val="D8D9DB"/>
      </a:lt2>
      <a:accent1>
        <a:srgbClr val="1B429A"/>
      </a:accent1>
      <a:accent2>
        <a:srgbClr val="1383BD"/>
      </a:accent2>
      <a:accent3>
        <a:srgbClr val="6AB0E0"/>
      </a:accent3>
      <a:accent4>
        <a:srgbClr val="957FB5"/>
      </a:accent4>
      <a:accent5>
        <a:srgbClr val="4B8A60"/>
      </a:accent5>
      <a:accent6>
        <a:srgbClr val="8CB57E"/>
      </a:accent6>
      <a:hlink>
        <a:srgbClr val="001D4F"/>
      </a:hlink>
      <a:folHlink>
        <a:srgbClr val="001D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47E763E830141896BF9BA07AA5759" ma:contentTypeVersion="15" ma:contentTypeDescription="Create a new document." ma:contentTypeScope="" ma:versionID="9ac03cb6f39ac308e16c6524fd0f1a3e">
  <xsd:schema xmlns:xsd="http://www.w3.org/2001/XMLSchema" xmlns:xs="http://www.w3.org/2001/XMLSchema" xmlns:p="http://schemas.microsoft.com/office/2006/metadata/properties" xmlns:ns2="6324e422-a348-4aaf-babc-eb646accb088" xmlns:ns3="be40bcdf-22a3-4323-b00f-8cb0a1101874" targetNamespace="http://schemas.microsoft.com/office/2006/metadata/properties" ma:root="true" ma:fieldsID="fb324026a80941510e03de3675148d04" ns2:_="" ns3:_="">
    <xsd:import namespace="6324e422-a348-4aaf-babc-eb646accb088"/>
    <xsd:import namespace="be40bcdf-22a3-4323-b00f-8cb0a1101874"/>
    <xsd:element name="properties">
      <xsd:complexType>
        <xsd:sequence>
          <xsd:element name="documentManagement">
            <xsd:complexType>
              <xsd:all>
                <xsd:element ref="ns2:Comment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4e422-a348-4aaf-babc-eb646accb088" elementFormDefault="qualified">
    <xsd:import namespace="http://schemas.microsoft.com/office/2006/documentManagement/types"/>
    <xsd:import namespace="http://schemas.microsoft.com/office/infopath/2007/PartnerControls"/>
    <xsd:element name="Comment" ma:index="8" nillable="true" ma:displayName="Comment" ma:format="Dropdown" ma:internalName="Comment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0bcdf-22a3-4323-b00f-8cb0a110187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6324e422-a348-4aaf-babc-eb646accb088" xsi:nil="true"/>
  </documentManagement>
</p:properties>
</file>

<file path=customXml/itemProps1.xml><?xml version="1.0" encoding="utf-8"?>
<ds:datastoreItem xmlns:ds="http://schemas.openxmlformats.org/officeDocument/2006/customXml" ds:itemID="{19041471-4D2A-4B24-B449-3D7536B5A1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38997E-7084-4153-B70A-F9B2B5ECEA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24e422-a348-4aaf-babc-eb646accb088"/>
    <ds:schemaRef ds:uri="be40bcdf-22a3-4323-b00f-8cb0a11018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CD8ED3-C8C6-4F92-AB90-AE23255F6D1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324e422-a348-4aaf-babc-eb646accb088"/>
    <ds:schemaRef ds:uri="be40bcdf-22a3-4323-b00f-8cb0a110187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362</Words>
  <Application>Microsoft Office PowerPoint</Application>
  <PresentationFormat>On-screen Show (4:3)</PresentationFormat>
  <Paragraphs>43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E4tech report 4</vt:lpstr>
      <vt:lpstr>6 primary and 1 secondary SAF clusters have been identified in key industrial areas of the UK, which could utilise a range of SAF technologies</vt:lpstr>
      <vt:lpstr> SAF made from agricultural and forestry residues: supply chain will likely be split between rural and industrial areas</vt:lpstr>
      <vt:lpstr>Potentially many rural areas could benefit from and support the development of these SAF clusters</vt:lpstr>
      <vt:lpstr>The offshore wind industry could also benefit from the development of a SAF industry</vt:lpstr>
      <vt:lpstr>Each SAF cluster could support 2 plants, when a max of 2 SAF plants can be built per cluster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 Clusters in the UK</dc:title>
  <dc:creator>Anisha Harris</dc:creator>
  <cp:lastModifiedBy>Carl</cp:lastModifiedBy>
  <cp:revision>6</cp:revision>
  <dcterms:created xsi:type="dcterms:W3CDTF">2020-08-25T16:19:39Z</dcterms:created>
  <dcterms:modified xsi:type="dcterms:W3CDTF">2021-06-09T16:33:39Z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0x010100E2647E763E830141896BF9BA07AA5759</vt:lpwstr>
  </property>
</Properties>
</file>